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18"/>
  </p:notesMasterIdLst>
  <p:handoutMasterIdLst>
    <p:handoutMasterId r:id="rId19"/>
  </p:handoutMasterIdLst>
  <p:sldIdLst>
    <p:sldId id="256" r:id="rId5"/>
    <p:sldId id="304" r:id="rId6"/>
    <p:sldId id="292" r:id="rId7"/>
    <p:sldId id="297" r:id="rId8"/>
    <p:sldId id="296" r:id="rId9"/>
    <p:sldId id="295" r:id="rId10"/>
    <p:sldId id="298" r:id="rId11"/>
    <p:sldId id="305" r:id="rId12"/>
    <p:sldId id="299" r:id="rId13"/>
    <p:sldId id="300" r:id="rId14"/>
    <p:sldId id="301" r:id="rId15"/>
    <p:sldId id="302" r:id="rId16"/>
    <p:sldId id="30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D58DCD-B665-1805-9CA8-78934B6B50DB}" v="16" dt="2024-09-01T00:37:26.167"/>
    <p1510:client id="{3223D03A-F9B4-4417-804B-3A04D80AEE98}" v="5" dt="2024-09-01T20:13:43.265"/>
    <p1510:client id="{9E4F03F5-5250-2E03-DB9D-4885E495F6AC}" v="682" dt="2024-09-01T20:20:36.548"/>
    <p1510:client id="{FD1E41BD-4C46-FD49-BD95-E3124D5CC972}" v="125" dt="2024-09-01T20:20:03.354"/>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655C3-5139-4A80-9168-A05E63356CC8}"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707AE10A-6321-41E5-A170-C594B4D82BB1}">
      <dgm:prSet/>
      <dgm:spPr/>
      <dgm:t>
        <a:bodyPr/>
        <a:lstStyle/>
        <a:p>
          <a:pPr>
            <a:defRPr cap="all"/>
          </a:pPr>
          <a:r>
            <a:rPr lang="en-US"/>
            <a:t>Introduction</a:t>
          </a:r>
        </a:p>
      </dgm:t>
    </dgm:pt>
    <dgm:pt modelId="{7A965ABA-3477-4CDB-A9D1-011E8BF81681}" type="parTrans" cxnId="{BDB1D489-88F6-4885-A508-7B8B46214157}">
      <dgm:prSet/>
      <dgm:spPr/>
      <dgm:t>
        <a:bodyPr/>
        <a:lstStyle/>
        <a:p>
          <a:endParaRPr lang="en-US"/>
        </a:p>
      </dgm:t>
    </dgm:pt>
    <dgm:pt modelId="{7F5B37CE-C061-42CF-BC93-8DA9710C8BB6}" type="sibTrans" cxnId="{BDB1D489-88F6-4885-A508-7B8B46214157}">
      <dgm:prSet/>
      <dgm:spPr/>
      <dgm:t>
        <a:bodyPr/>
        <a:lstStyle/>
        <a:p>
          <a:endParaRPr lang="en-US"/>
        </a:p>
      </dgm:t>
    </dgm:pt>
    <dgm:pt modelId="{B5A4B96B-72C1-462A-9C4D-E5198C7EC053}">
      <dgm:prSet/>
      <dgm:spPr/>
      <dgm:t>
        <a:bodyPr/>
        <a:lstStyle/>
        <a:p>
          <a:pPr>
            <a:defRPr cap="all"/>
          </a:pPr>
          <a:r>
            <a:rPr lang="en-US"/>
            <a:t>Problem Statement</a:t>
          </a:r>
        </a:p>
      </dgm:t>
    </dgm:pt>
    <dgm:pt modelId="{C5920BC0-4281-4A15-AB1C-4ACD3C77538B}" type="parTrans" cxnId="{2E33B7EA-922B-43EE-8243-A449E608361E}">
      <dgm:prSet/>
      <dgm:spPr/>
      <dgm:t>
        <a:bodyPr/>
        <a:lstStyle/>
        <a:p>
          <a:endParaRPr lang="en-US"/>
        </a:p>
      </dgm:t>
    </dgm:pt>
    <dgm:pt modelId="{A8694EE3-8DC8-4A6E-BC7D-817EDC580856}" type="sibTrans" cxnId="{2E33B7EA-922B-43EE-8243-A449E608361E}">
      <dgm:prSet/>
      <dgm:spPr/>
      <dgm:t>
        <a:bodyPr/>
        <a:lstStyle/>
        <a:p>
          <a:endParaRPr lang="en-US"/>
        </a:p>
      </dgm:t>
    </dgm:pt>
    <dgm:pt modelId="{B8BDFE72-F387-4A9A-9610-C9E97E73F213}">
      <dgm:prSet/>
      <dgm:spPr/>
      <dgm:t>
        <a:bodyPr/>
        <a:lstStyle/>
        <a:p>
          <a:pPr>
            <a:defRPr cap="all"/>
          </a:pPr>
          <a:r>
            <a:rPr lang="en-US"/>
            <a:t>Proposed Work</a:t>
          </a:r>
        </a:p>
      </dgm:t>
    </dgm:pt>
    <dgm:pt modelId="{41686BB9-4EC0-4133-AE3B-1726F598AA01}" type="parTrans" cxnId="{1FBA492E-2293-46AF-88EE-CF61E4193CBB}">
      <dgm:prSet/>
      <dgm:spPr/>
      <dgm:t>
        <a:bodyPr/>
        <a:lstStyle/>
        <a:p>
          <a:endParaRPr lang="en-US"/>
        </a:p>
      </dgm:t>
    </dgm:pt>
    <dgm:pt modelId="{34A8F04C-1CD3-45FE-9191-88674D2EC779}" type="sibTrans" cxnId="{1FBA492E-2293-46AF-88EE-CF61E4193CBB}">
      <dgm:prSet/>
      <dgm:spPr/>
      <dgm:t>
        <a:bodyPr/>
        <a:lstStyle/>
        <a:p>
          <a:endParaRPr lang="en-US"/>
        </a:p>
      </dgm:t>
    </dgm:pt>
    <dgm:pt modelId="{DD706EA7-BFB8-4C2E-8205-76F37FEABFED}">
      <dgm:prSet/>
      <dgm:spPr/>
      <dgm:t>
        <a:bodyPr/>
        <a:lstStyle/>
        <a:p>
          <a:pPr>
            <a:defRPr cap="all"/>
          </a:pPr>
          <a:r>
            <a:rPr lang="en-US"/>
            <a:t>Datasets</a:t>
          </a:r>
        </a:p>
      </dgm:t>
    </dgm:pt>
    <dgm:pt modelId="{4860B79A-FCB6-4AED-9B2A-C4FB56507EDB}" type="parTrans" cxnId="{4D592846-FB98-46CF-AEF6-1D1CC76C2DD8}">
      <dgm:prSet/>
      <dgm:spPr/>
      <dgm:t>
        <a:bodyPr/>
        <a:lstStyle/>
        <a:p>
          <a:endParaRPr lang="en-US"/>
        </a:p>
      </dgm:t>
    </dgm:pt>
    <dgm:pt modelId="{B3F511EC-D02C-4973-912C-C5DF6CD880AB}" type="sibTrans" cxnId="{4D592846-FB98-46CF-AEF6-1D1CC76C2DD8}">
      <dgm:prSet/>
      <dgm:spPr/>
      <dgm:t>
        <a:bodyPr/>
        <a:lstStyle/>
        <a:p>
          <a:endParaRPr lang="en-US"/>
        </a:p>
      </dgm:t>
    </dgm:pt>
    <dgm:pt modelId="{C1E4C7CC-7DF5-4157-9E89-819FE0072B18}">
      <dgm:prSet/>
      <dgm:spPr/>
      <dgm:t>
        <a:bodyPr/>
        <a:lstStyle/>
        <a:p>
          <a:pPr>
            <a:defRPr cap="all"/>
          </a:pPr>
          <a:r>
            <a:rPr lang="en-US"/>
            <a:t>Existing Works</a:t>
          </a:r>
        </a:p>
      </dgm:t>
    </dgm:pt>
    <dgm:pt modelId="{B3C75F34-6768-43A5-9976-A92CBBFA4338}" type="parTrans" cxnId="{B55F1E93-4913-43C6-B5D0-DB1ED91DE764}">
      <dgm:prSet/>
      <dgm:spPr/>
      <dgm:t>
        <a:bodyPr/>
        <a:lstStyle/>
        <a:p>
          <a:endParaRPr lang="en-US"/>
        </a:p>
      </dgm:t>
    </dgm:pt>
    <dgm:pt modelId="{9121142D-A567-45E0-9A6C-0DF220B700D3}" type="sibTrans" cxnId="{B55F1E93-4913-43C6-B5D0-DB1ED91DE764}">
      <dgm:prSet/>
      <dgm:spPr/>
      <dgm:t>
        <a:bodyPr/>
        <a:lstStyle/>
        <a:p>
          <a:endParaRPr lang="en-US"/>
        </a:p>
      </dgm:t>
    </dgm:pt>
    <dgm:pt modelId="{E35A76F3-0363-4F90-99BD-294997F2876E}">
      <dgm:prSet/>
      <dgm:spPr/>
      <dgm:t>
        <a:bodyPr/>
        <a:lstStyle/>
        <a:p>
          <a:pPr>
            <a:defRPr cap="all"/>
          </a:pPr>
          <a:r>
            <a:rPr lang="en-US"/>
            <a:t>Conclusion</a:t>
          </a:r>
        </a:p>
      </dgm:t>
    </dgm:pt>
    <dgm:pt modelId="{CAA99C30-965D-4961-B046-F39D53724C47}" type="parTrans" cxnId="{D37D3988-13D9-4CC2-90A6-3279CDCDFF30}">
      <dgm:prSet/>
      <dgm:spPr/>
      <dgm:t>
        <a:bodyPr/>
        <a:lstStyle/>
        <a:p>
          <a:endParaRPr lang="en-US"/>
        </a:p>
      </dgm:t>
    </dgm:pt>
    <dgm:pt modelId="{E2FBD2F8-DF7D-4D0B-9473-55AF2DF8CF59}" type="sibTrans" cxnId="{D37D3988-13D9-4CC2-90A6-3279CDCDFF30}">
      <dgm:prSet/>
      <dgm:spPr/>
      <dgm:t>
        <a:bodyPr/>
        <a:lstStyle/>
        <a:p>
          <a:endParaRPr lang="en-US"/>
        </a:p>
      </dgm:t>
    </dgm:pt>
    <dgm:pt modelId="{58C69CF8-4B5B-7746-94B5-FB9DF4F13428}">
      <dgm:prSet/>
      <dgm:spPr/>
      <dgm:t>
        <a:bodyPr/>
        <a:lstStyle/>
        <a:p>
          <a:pPr>
            <a:defRPr cap="all"/>
          </a:pPr>
          <a:r>
            <a:rPr lang="en-US"/>
            <a:t>References</a:t>
          </a:r>
        </a:p>
      </dgm:t>
    </dgm:pt>
    <dgm:pt modelId="{3509BFDF-3810-EC4C-80D8-458681012F10}" type="parTrans" cxnId="{2DBDE52F-6619-4143-89F8-4D023328CB44}">
      <dgm:prSet/>
      <dgm:spPr/>
      <dgm:t>
        <a:bodyPr/>
        <a:lstStyle/>
        <a:p>
          <a:endParaRPr lang="en-US"/>
        </a:p>
      </dgm:t>
    </dgm:pt>
    <dgm:pt modelId="{4C0DE263-972F-F845-965A-EDF6DC3B9E9D}" type="sibTrans" cxnId="{2DBDE52F-6619-4143-89F8-4D023328CB44}">
      <dgm:prSet/>
      <dgm:spPr/>
      <dgm:t>
        <a:bodyPr/>
        <a:lstStyle/>
        <a:p>
          <a:endParaRPr lang="en-US"/>
        </a:p>
      </dgm:t>
    </dgm:pt>
    <dgm:pt modelId="{4B53C54C-2BA1-4444-8013-E3447996DA6D}">
      <dgm:prSet/>
      <dgm:spPr/>
      <dgm:t>
        <a:bodyPr/>
        <a:lstStyle/>
        <a:p>
          <a:pPr>
            <a:defRPr cap="all"/>
          </a:pPr>
          <a:r>
            <a:rPr lang="en-US"/>
            <a:t>Novelty</a:t>
          </a:r>
        </a:p>
      </dgm:t>
    </dgm:pt>
    <dgm:pt modelId="{2C00163F-AAF5-B04C-875D-0073083221C3}" type="parTrans" cxnId="{88B35A96-E2F3-914A-A276-69333023D44E}">
      <dgm:prSet/>
      <dgm:spPr/>
      <dgm:t>
        <a:bodyPr/>
        <a:lstStyle/>
        <a:p>
          <a:endParaRPr lang="en-US"/>
        </a:p>
      </dgm:t>
    </dgm:pt>
    <dgm:pt modelId="{07EDC214-479A-AE45-9B20-EA4F1173DD86}" type="sibTrans" cxnId="{88B35A96-E2F3-914A-A276-69333023D44E}">
      <dgm:prSet/>
      <dgm:spPr/>
      <dgm:t>
        <a:bodyPr/>
        <a:lstStyle/>
        <a:p>
          <a:endParaRPr lang="en-US"/>
        </a:p>
      </dgm:t>
    </dgm:pt>
    <dgm:pt modelId="{6473717F-2ABE-9A4C-A746-D138BFC3B314}" type="pres">
      <dgm:prSet presAssocID="{54C655C3-5139-4A80-9168-A05E63356CC8}" presName="Name0" presStyleCnt="0">
        <dgm:presLayoutVars>
          <dgm:dir/>
          <dgm:resizeHandles val="exact"/>
        </dgm:presLayoutVars>
      </dgm:prSet>
      <dgm:spPr/>
    </dgm:pt>
    <dgm:pt modelId="{D6AA0C62-0CF6-EA4C-BCD0-DCB301873081}" type="pres">
      <dgm:prSet presAssocID="{707AE10A-6321-41E5-A170-C594B4D82BB1}" presName="node" presStyleLbl="node1" presStyleIdx="0" presStyleCnt="8">
        <dgm:presLayoutVars>
          <dgm:bulletEnabled val="1"/>
        </dgm:presLayoutVars>
      </dgm:prSet>
      <dgm:spPr/>
    </dgm:pt>
    <dgm:pt modelId="{9972DE6D-2990-C840-9336-CCFB89B4E349}" type="pres">
      <dgm:prSet presAssocID="{7F5B37CE-C061-42CF-BC93-8DA9710C8BB6}" presName="sibTrans" presStyleLbl="sibTrans1D1" presStyleIdx="0" presStyleCnt="7"/>
      <dgm:spPr/>
    </dgm:pt>
    <dgm:pt modelId="{E2232AFC-2DF6-2646-9158-8EE5303DFF98}" type="pres">
      <dgm:prSet presAssocID="{7F5B37CE-C061-42CF-BC93-8DA9710C8BB6}" presName="connectorText" presStyleLbl="sibTrans1D1" presStyleIdx="0" presStyleCnt="7"/>
      <dgm:spPr/>
    </dgm:pt>
    <dgm:pt modelId="{67EFCD50-D897-1F41-B969-11F6485554A8}" type="pres">
      <dgm:prSet presAssocID="{B5A4B96B-72C1-462A-9C4D-E5198C7EC053}" presName="node" presStyleLbl="node1" presStyleIdx="1" presStyleCnt="8">
        <dgm:presLayoutVars>
          <dgm:bulletEnabled val="1"/>
        </dgm:presLayoutVars>
      </dgm:prSet>
      <dgm:spPr/>
    </dgm:pt>
    <dgm:pt modelId="{B0D71DBA-864F-7246-91CC-9EDE93B69AA7}" type="pres">
      <dgm:prSet presAssocID="{A8694EE3-8DC8-4A6E-BC7D-817EDC580856}" presName="sibTrans" presStyleLbl="sibTrans1D1" presStyleIdx="1" presStyleCnt="7"/>
      <dgm:spPr/>
    </dgm:pt>
    <dgm:pt modelId="{DD7537F6-D77F-8B4F-B167-61BF067DF056}" type="pres">
      <dgm:prSet presAssocID="{A8694EE3-8DC8-4A6E-BC7D-817EDC580856}" presName="connectorText" presStyleLbl="sibTrans1D1" presStyleIdx="1" presStyleCnt="7"/>
      <dgm:spPr/>
    </dgm:pt>
    <dgm:pt modelId="{1176C950-4643-8A47-AF50-2AC89B5DDCD7}" type="pres">
      <dgm:prSet presAssocID="{B8BDFE72-F387-4A9A-9610-C9E97E73F213}" presName="node" presStyleLbl="node1" presStyleIdx="2" presStyleCnt="8">
        <dgm:presLayoutVars>
          <dgm:bulletEnabled val="1"/>
        </dgm:presLayoutVars>
      </dgm:prSet>
      <dgm:spPr/>
    </dgm:pt>
    <dgm:pt modelId="{0B2E0A8F-53A8-384C-A996-65E42DBB571C}" type="pres">
      <dgm:prSet presAssocID="{34A8F04C-1CD3-45FE-9191-88674D2EC779}" presName="sibTrans" presStyleLbl="sibTrans1D1" presStyleIdx="2" presStyleCnt="7"/>
      <dgm:spPr/>
    </dgm:pt>
    <dgm:pt modelId="{F5CA928B-292A-964E-8C3F-597308968310}" type="pres">
      <dgm:prSet presAssocID="{34A8F04C-1CD3-45FE-9191-88674D2EC779}" presName="connectorText" presStyleLbl="sibTrans1D1" presStyleIdx="2" presStyleCnt="7"/>
      <dgm:spPr/>
    </dgm:pt>
    <dgm:pt modelId="{6F26C97C-1E1A-8E49-8223-669F500B4D63}" type="pres">
      <dgm:prSet presAssocID="{DD706EA7-BFB8-4C2E-8205-76F37FEABFED}" presName="node" presStyleLbl="node1" presStyleIdx="3" presStyleCnt="8">
        <dgm:presLayoutVars>
          <dgm:bulletEnabled val="1"/>
        </dgm:presLayoutVars>
      </dgm:prSet>
      <dgm:spPr/>
    </dgm:pt>
    <dgm:pt modelId="{246ABEC6-81A0-E941-A3F3-44D7A834C5BA}" type="pres">
      <dgm:prSet presAssocID="{B3F511EC-D02C-4973-912C-C5DF6CD880AB}" presName="sibTrans" presStyleLbl="sibTrans1D1" presStyleIdx="3" presStyleCnt="7"/>
      <dgm:spPr/>
    </dgm:pt>
    <dgm:pt modelId="{8E8DB38D-019B-D94B-BD03-0F863D59DA5C}" type="pres">
      <dgm:prSet presAssocID="{B3F511EC-D02C-4973-912C-C5DF6CD880AB}" presName="connectorText" presStyleLbl="sibTrans1D1" presStyleIdx="3" presStyleCnt="7"/>
      <dgm:spPr/>
    </dgm:pt>
    <dgm:pt modelId="{5C255BCC-88EA-BD44-905B-50B12F6DBE84}" type="pres">
      <dgm:prSet presAssocID="{C1E4C7CC-7DF5-4157-9E89-819FE0072B18}" presName="node" presStyleLbl="node1" presStyleIdx="4" presStyleCnt="8">
        <dgm:presLayoutVars>
          <dgm:bulletEnabled val="1"/>
        </dgm:presLayoutVars>
      </dgm:prSet>
      <dgm:spPr/>
    </dgm:pt>
    <dgm:pt modelId="{B9619DFB-A2DC-D946-A994-FAC58E0BAC1B}" type="pres">
      <dgm:prSet presAssocID="{9121142D-A567-45E0-9A6C-0DF220B700D3}" presName="sibTrans" presStyleLbl="sibTrans1D1" presStyleIdx="4" presStyleCnt="7"/>
      <dgm:spPr/>
    </dgm:pt>
    <dgm:pt modelId="{A1F4D959-B5AE-E444-9BE6-774B2E0F5C8F}" type="pres">
      <dgm:prSet presAssocID="{9121142D-A567-45E0-9A6C-0DF220B700D3}" presName="connectorText" presStyleLbl="sibTrans1D1" presStyleIdx="4" presStyleCnt="7"/>
      <dgm:spPr/>
    </dgm:pt>
    <dgm:pt modelId="{B4877D9D-2CB5-6442-94AC-6E1C34E8209C}" type="pres">
      <dgm:prSet presAssocID="{4B53C54C-2BA1-4444-8013-E3447996DA6D}" presName="node" presStyleLbl="node1" presStyleIdx="5" presStyleCnt="8">
        <dgm:presLayoutVars>
          <dgm:bulletEnabled val="1"/>
        </dgm:presLayoutVars>
      </dgm:prSet>
      <dgm:spPr/>
    </dgm:pt>
    <dgm:pt modelId="{C55B9EF0-47BA-8849-9044-376272F1BB97}" type="pres">
      <dgm:prSet presAssocID="{07EDC214-479A-AE45-9B20-EA4F1173DD86}" presName="sibTrans" presStyleLbl="sibTrans1D1" presStyleIdx="5" presStyleCnt="7"/>
      <dgm:spPr/>
    </dgm:pt>
    <dgm:pt modelId="{C34E857A-6D37-9E40-A957-A0AEA2F6899F}" type="pres">
      <dgm:prSet presAssocID="{07EDC214-479A-AE45-9B20-EA4F1173DD86}" presName="connectorText" presStyleLbl="sibTrans1D1" presStyleIdx="5" presStyleCnt="7"/>
      <dgm:spPr/>
    </dgm:pt>
    <dgm:pt modelId="{E55E62DC-8CE9-4C43-80A0-572C4E46A937}" type="pres">
      <dgm:prSet presAssocID="{E35A76F3-0363-4F90-99BD-294997F2876E}" presName="node" presStyleLbl="node1" presStyleIdx="6" presStyleCnt="8">
        <dgm:presLayoutVars>
          <dgm:bulletEnabled val="1"/>
        </dgm:presLayoutVars>
      </dgm:prSet>
      <dgm:spPr/>
    </dgm:pt>
    <dgm:pt modelId="{2B43F757-D8E6-6A4B-9B59-780AC02AB403}" type="pres">
      <dgm:prSet presAssocID="{E2FBD2F8-DF7D-4D0B-9473-55AF2DF8CF59}" presName="sibTrans" presStyleLbl="sibTrans1D1" presStyleIdx="6" presStyleCnt="7"/>
      <dgm:spPr/>
    </dgm:pt>
    <dgm:pt modelId="{9895D2CB-5172-9245-9AA9-56CB99A4271B}" type="pres">
      <dgm:prSet presAssocID="{E2FBD2F8-DF7D-4D0B-9473-55AF2DF8CF59}" presName="connectorText" presStyleLbl="sibTrans1D1" presStyleIdx="6" presStyleCnt="7"/>
      <dgm:spPr/>
    </dgm:pt>
    <dgm:pt modelId="{E7806CCC-E3A5-754C-8ADB-F6ED3AE2E3B2}" type="pres">
      <dgm:prSet presAssocID="{58C69CF8-4B5B-7746-94B5-FB9DF4F13428}" presName="node" presStyleLbl="node1" presStyleIdx="7" presStyleCnt="8">
        <dgm:presLayoutVars>
          <dgm:bulletEnabled val="1"/>
        </dgm:presLayoutVars>
      </dgm:prSet>
      <dgm:spPr/>
    </dgm:pt>
  </dgm:ptLst>
  <dgm:cxnLst>
    <dgm:cxn modelId="{02EE1A08-9305-6042-A6B9-127D970AF3C2}" type="presOf" srcId="{B8BDFE72-F387-4A9A-9610-C9E97E73F213}" destId="{1176C950-4643-8A47-AF50-2AC89B5DDCD7}" srcOrd="0" destOrd="0" presId="urn:microsoft.com/office/officeart/2016/7/layout/RepeatingBendingProcessNew"/>
    <dgm:cxn modelId="{46DF2415-C77A-DA47-8987-C52D67311E31}" type="presOf" srcId="{C1E4C7CC-7DF5-4157-9E89-819FE0072B18}" destId="{5C255BCC-88EA-BD44-905B-50B12F6DBE84}" srcOrd="0" destOrd="0" presId="urn:microsoft.com/office/officeart/2016/7/layout/RepeatingBendingProcessNew"/>
    <dgm:cxn modelId="{D4E0AE16-8B9A-B040-B939-BAD1ABBC8869}" type="presOf" srcId="{707AE10A-6321-41E5-A170-C594B4D82BB1}" destId="{D6AA0C62-0CF6-EA4C-BCD0-DCB301873081}" srcOrd="0" destOrd="0" presId="urn:microsoft.com/office/officeart/2016/7/layout/RepeatingBendingProcessNew"/>
    <dgm:cxn modelId="{FBBEDC1E-DE79-3A4E-B133-A1F5B78CA59E}" type="presOf" srcId="{54C655C3-5139-4A80-9168-A05E63356CC8}" destId="{6473717F-2ABE-9A4C-A746-D138BFC3B314}" srcOrd="0" destOrd="0" presId="urn:microsoft.com/office/officeart/2016/7/layout/RepeatingBendingProcessNew"/>
    <dgm:cxn modelId="{A85CEB20-64BD-E546-B26B-66B6203C576A}" type="presOf" srcId="{E2FBD2F8-DF7D-4D0B-9473-55AF2DF8CF59}" destId="{9895D2CB-5172-9245-9AA9-56CB99A4271B}" srcOrd="1" destOrd="0" presId="urn:microsoft.com/office/officeart/2016/7/layout/RepeatingBendingProcessNew"/>
    <dgm:cxn modelId="{87281B23-B41B-0046-A1E7-8BF3CAA3FE76}" type="presOf" srcId="{B5A4B96B-72C1-462A-9C4D-E5198C7EC053}" destId="{67EFCD50-D897-1F41-B969-11F6485554A8}" srcOrd="0" destOrd="0" presId="urn:microsoft.com/office/officeart/2016/7/layout/RepeatingBendingProcessNew"/>
    <dgm:cxn modelId="{0815542D-CF6F-F94B-B32B-40BC318B007B}" type="presOf" srcId="{34A8F04C-1CD3-45FE-9191-88674D2EC779}" destId="{0B2E0A8F-53A8-384C-A996-65E42DBB571C}" srcOrd="0" destOrd="0" presId="urn:microsoft.com/office/officeart/2016/7/layout/RepeatingBendingProcessNew"/>
    <dgm:cxn modelId="{1FBA492E-2293-46AF-88EE-CF61E4193CBB}" srcId="{54C655C3-5139-4A80-9168-A05E63356CC8}" destId="{B8BDFE72-F387-4A9A-9610-C9E97E73F213}" srcOrd="2" destOrd="0" parTransId="{41686BB9-4EC0-4133-AE3B-1726F598AA01}" sibTransId="{34A8F04C-1CD3-45FE-9191-88674D2EC779}"/>
    <dgm:cxn modelId="{2DBDE52F-6619-4143-89F8-4D023328CB44}" srcId="{54C655C3-5139-4A80-9168-A05E63356CC8}" destId="{58C69CF8-4B5B-7746-94B5-FB9DF4F13428}" srcOrd="7" destOrd="0" parTransId="{3509BFDF-3810-EC4C-80D8-458681012F10}" sibTransId="{4C0DE263-972F-F845-965A-EDF6DC3B9E9D}"/>
    <dgm:cxn modelId="{8754E931-C6CC-9048-93F5-3A9DB71051E3}" type="presOf" srcId="{9121142D-A567-45E0-9A6C-0DF220B700D3}" destId="{B9619DFB-A2DC-D946-A994-FAC58E0BAC1B}" srcOrd="0" destOrd="0" presId="urn:microsoft.com/office/officeart/2016/7/layout/RepeatingBendingProcessNew"/>
    <dgm:cxn modelId="{96707136-3F0E-FD42-A03D-B62619F3AB8F}" type="presOf" srcId="{B3F511EC-D02C-4973-912C-C5DF6CD880AB}" destId="{8E8DB38D-019B-D94B-BD03-0F863D59DA5C}" srcOrd="1" destOrd="0" presId="urn:microsoft.com/office/officeart/2016/7/layout/RepeatingBendingProcessNew"/>
    <dgm:cxn modelId="{611F3C60-4417-B348-BFA7-1A354ECFACB0}" type="presOf" srcId="{7F5B37CE-C061-42CF-BC93-8DA9710C8BB6}" destId="{E2232AFC-2DF6-2646-9158-8EE5303DFF98}" srcOrd="1" destOrd="0" presId="urn:microsoft.com/office/officeart/2016/7/layout/RepeatingBendingProcessNew"/>
    <dgm:cxn modelId="{50B52D42-1226-0247-8AB8-41B5A00B8C58}" type="presOf" srcId="{DD706EA7-BFB8-4C2E-8205-76F37FEABFED}" destId="{6F26C97C-1E1A-8E49-8223-669F500B4D63}" srcOrd="0" destOrd="0" presId="urn:microsoft.com/office/officeart/2016/7/layout/RepeatingBendingProcessNew"/>
    <dgm:cxn modelId="{4D592846-FB98-46CF-AEF6-1D1CC76C2DD8}" srcId="{54C655C3-5139-4A80-9168-A05E63356CC8}" destId="{DD706EA7-BFB8-4C2E-8205-76F37FEABFED}" srcOrd="3" destOrd="0" parTransId="{4860B79A-FCB6-4AED-9B2A-C4FB56507EDB}" sibTransId="{B3F511EC-D02C-4973-912C-C5DF6CD880AB}"/>
    <dgm:cxn modelId="{6577FB69-5B3D-3241-9922-42F0D16DCAF6}" type="presOf" srcId="{E2FBD2F8-DF7D-4D0B-9473-55AF2DF8CF59}" destId="{2B43F757-D8E6-6A4B-9B59-780AC02AB403}" srcOrd="0" destOrd="0" presId="urn:microsoft.com/office/officeart/2016/7/layout/RepeatingBendingProcessNew"/>
    <dgm:cxn modelId="{C521406A-CEFA-8548-8923-9AF51B4A0FAF}" type="presOf" srcId="{A8694EE3-8DC8-4A6E-BC7D-817EDC580856}" destId="{B0D71DBA-864F-7246-91CC-9EDE93B69AA7}" srcOrd="0" destOrd="0" presId="urn:microsoft.com/office/officeart/2016/7/layout/RepeatingBendingProcessNew"/>
    <dgm:cxn modelId="{8756D26A-514A-7D46-A12F-D7A9E36F021E}" type="presOf" srcId="{58C69CF8-4B5B-7746-94B5-FB9DF4F13428}" destId="{E7806CCC-E3A5-754C-8ADB-F6ED3AE2E3B2}" srcOrd="0" destOrd="0" presId="urn:microsoft.com/office/officeart/2016/7/layout/RepeatingBendingProcessNew"/>
    <dgm:cxn modelId="{6B78C96C-1B8D-EB44-97D8-7C81C373CF29}" type="presOf" srcId="{4B53C54C-2BA1-4444-8013-E3447996DA6D}" destId="{B4877D9D-2CB5-6442-94AC-6E1C34E8209C}" srcOrd="0" destOrd="0" presId="urn:microsoft.com/office/officeart/2016/7/layout/RepeatingBendingProcessNew"/>
    <dgm:cxn modelId="{DA1B6C74-C3CF-DC4F-A7E1-81A4D4D27BD2}" type="presOf" srcId="{34A8F04C-1CD3-45FE-9191-88674D2EC779}" destId="{F5CA928B-292A-964E-8C3F-597308968310}" srcOrd="1" destOrd="0" presId="urn:microsoft.com/office/officeart/2016/7/layout/RepeatingBendingProcessNew"/>
    <dgm:cxn modelId="{D37D3988-13D9-4CC2-90A6-3279CDCDFF30}" srcId="{54C655C3-5139-4A80-9168-A05E63356CC8}" destId="{E35A76F3-0363-4F90-99BD-294997F2876E}" srcOrd="6" destOrd="0" parTransId="{CAA99C30-965D-4961-B046-F39D53724C47}" sibTransId="{E2FBD2F8-DF7D-4D0B-9473-55AF2DF8CF59}"/>
    <dgm:cxn modelId="{BDB1D489-88F6-4885-A508-7B8B46214157}" srcId="{54C655C3-5139-4A80-9168-A05E63356CC8}" destId="{707AE10A-6321-41E5-A170-C594B4D82BB1}" srcOrd="0" destOrd="0" parTransId="{7A965ABA-3477-4CDB-A9D1-011E8BF81681}" sibTransId="{7F5B37CE-C061-42CF-BC93-8DA9710C8BB6}"/>
    <dgm:cxn modelId="{3AF6728E-8E78-E34F-822D-55A058FF9043}" type="presOf" srcId="{07EDC214-479A-AE45-9B20-EA4F1173DD86}" destId="{C34E857A-6D37-9E40-A957-A0AEA2F6899F}" srcOrd="1" destOrd="0" presId="urn:microsoft.com/office/officeart/2016/7/layout/RepeatingBendingProcessNew"/>
    <dgm:cxn modelId="{2418D68E-76C8-BA44-8CF3-855396A00B29}" type="presOf" srcId="{B3F511EC-D02C-4973-912C-C5DF6CD880AB}" destId="{246ABEC6-81A0-E941-A3F3-44D7A834C5BA}" srcOrd="0" destOrd="0" presId="urn:microsoft.com/office/officeart/2016/7/layout/RepeatingBendingProcessNew"/>
    <dgm:cxn modelId="{B55F1E93-4913-43C6-B5D0-DB1ED91DE764}" srcId="{54C655C3-5139-4A80-9168-A05E63356CC8}" destId="{C1E4C7CC-7DF5-4157-9E89-819FE0072B18}" srcOrd="4" destOrd="0" parTransId="{B3C75F34-6768-43A5-9976-A92CBBFA4338}" sibTransId="{9121142D-A567-45E0-9A6C-0DF220B700D3}"/>
    <dgm:cxn modelId="{88B35A96-E2F3-914A-A276-69333023D44E}" srcId="{54C655C3-5139-4A80-9168-A05E63356CC8}" destId="{4B53C54C-2BA1-4444-8013-E3447996DA6D}" srcOrd="5" destOrd="0" parTransId="{2C00163F-AAF5-B04C-875D-0073083221C3}" sibTransId="{07EDC214-479A-AE45-9B20-EA4F1173DD86}"/>
    <dgm:cxn modelId="{C49B70B0-D6AE-824A-8DC5-3D960F40F0BE}" type="presOf" srcId="{A8694EE3-8DC8-4A6E-BC7D-817EDC580856}" destId="{DD7537F6-D77F-8B4F-B167-61BF067DF056}" srcOrd="1" destOrd="0" presId="urn:microsoft.com/office/officeart/2016/7/layout/RepeatingBendingProcessNew"/>
    <dgm:cxn modelId="{2FC72CB3-A4C2-3347-9526-A00166DA39CC}" type="presOf" srcId="{7F5B37CE-C061-42CF-BC93-8DA9710C8BB6}" destId="{9972DE6D-2990-C840-9336-CCFB89B4E349}" srcOrd="0" destOrd="0" presId="urn:microsoft.com/office/officeart/2016/7/layout/RepeatingBendingProcessNew"/>
    <dgm:cxn modelId="{2296A1BD-4F0A-E449-AE95-505A726049CA}" type="presOf" srcId="{07EDC214-479A-AE45-9B20-EA4F1173DD86}" destId="{C55B9EF0-47BA-8849-9044-376272F1BB97}" srcOrd="0" destOrd="0" presId="urn:microsoft.com/office/officeart/2016/7/layout/RepeatingBendingProcessNew"/>
    <dgm:cxn modelId="{A887ADD8-A2B5-074A-B5EB-6ABE20A54177}" type="presOf" srcId="{E35A76F3-0363-4F90-99BD-294997F2876E}" destId="{E55E62DC-8CE9-4C43-80A0-572C4E46A937}" srcOrd="0" destOrd="0" presId="urn:microsoft.com/office/officeart/2016/7/layout/RepeatingBendingProcessNew"/>
    <dgm:cxn modelId="{2E33B7EA-922B-43EE-8243-A449E608361E}" srcId="{54C655C3-5139-4A80-9168-A05E63356CC8}" destId="{B5A4B96B-72C1-462A-9C4D-E5198C7EC053}" srcOrd="1" destOrd="0" parTransId="{C5920BC0-4281-4A15-AB1C-4ACD3C77538B}" sibTransId="{A8694EE3-8DC8-4A6E-BC7D-817EDC580856}"/>
    <dgm:cxn modelId="{87ABF2F1-C81F-6240-B20E-D3AEE9991A1A}" type="presOf" srcId="{9121142D-A567-45E0-9A6C-0DF220B700D3}" destId="{A1F4D959-B5AE-E444-9BE6-774B2E0F5C8F}" srcOrd="1" destOrd="0" presId="urn:microsoft.com/office/officeart/2016/7/layout/RepeatingBendingProcessNew"/>
    <dgm:cxn modelId="{1E8511E6-D19B-D44C-BC70-FBEEAA1F3EFF}" type="presParOf" srcId="{6473717F-2ABE-9A4C-A746-D138BFC3B314}" destId="{D6AA0C62-0CF6-EA4C-BCD0-DCB301873081}" srcOrd="0" destOrd="0" presId="urn:microsoft.com/office/officeart/2016/7/layout/RepeatingBendingProcessNew"/>
    <dgm:cxn modelId="{48833BA9-8C04-294B-AEC6-A0A2F749108A}" type="presParOf" srcId="{6473717F-2ABE-9A4C-A746-D138BFC3B314}" destId="{9972DE6D-2990-C840-9336-CCFB89B4E349}" srcOrd="1" destOrd="0" presId="urn:microsoft.com/office/officeart/2016/7/layout/RepeatingBendingProcessNew"/>
    <dgm:cxn modelId="{6120C166-B61D-704D-92AB-478A8B34E957}" type="presParOf" srcId="{9972DE6D-2990-C840-9336-CCFB89B4E349}" destId="{E2232AFC-2DF6-2646-9158-8EE5303DFF98}" srcOrd="0" destOrd="0" presId="urn:microsoft.com/office/officeart/2016/7/layout/RepeatingBendingProcessNew"/>
    <dgm:cxn modelId="{509A1752-B4F7-B84F-898B-F360B8F7B8ED}" type="presParOf" srcId="{6473717F-2ABE-9A4C-A746-D138BFC3B314}" destId="{67EFCD50-D897-1F41-B969-11F6485554A8}" srcOrd="2" destOrd="0" presId="urn:microsoft.com/office/officeart/2016/7/layout/RepeatingBendingProcessNew"/>
    <dgm:cxn modelId="{7FB38713-4D6F-924B-B72A-5AE446102CB2}" type="presParOf" srcId="{6473717F-2ABE-9A4C-A746-D138BFC3B314}" destId="{B0D71DBA-864F-7246-91CC-9EDE93B69AA7}" srcOrd="3" destOrd="0" presId="urn:microsoft.com/office/officeart/2016/7/layout/RepeatingBendingProcessNew"/>
    <dgm:cxn modelId="{ADB98AA0-42A9-1243-8BFF-2D69A87B90A8}" type="presParOf" srcId="{B0D71DBA-864F-7246-91CC-9EDE93B69AA7}" destId="{DD7537F6-D77F-8B4F-B167-61BF067DF056}" srcOrd="0" destOrd="0" presId="urn:microsoft.com/office/officeart/2016/7/layout/RepeatingBendingProcessNew"/>
    <dgm:cxn modelId="{97323E72-E429-6548-ADC6-B92DFAF78B8B}" type="presParOf" srcId="{6473717F-2ABE-9A4C-A746-D138BFC3B314}" destId="{1176C950-4643-8A47-AF50-2AC89B5DDCD7}" srcOrd="4" destOrd="0" presId="urn:microsoft.com/office/officeart/2016/7/layout/RepeatingBendingProcessNew"/>
    <dgm:cxn modelId="{C8EDCB49-A5F3-6C46-86A2-7814DB0122E9}" type="presParOf" srcId="{6473717F-2ABE-9A4C-A746-D138BFC3B314}" destId="{0B2E0A8F-53A8-384C-A996-65E42DBB571C}" srcOrd="5" destOrd="0" presId="urn:microsoft.com/office/officeart/2016/7/layout/RepeatingBendingProcessNew"/>
    <dgm:cxn modelId="{CA528A8A-FCC0-2B41-BCEA-C2F7FE4900C7}" type="presParOf" srcId="{0B2E0A8F-53A8-384C-A996-65E42DBB571C}" destId="{F5CA928B-292A-964E-8C3F-597308968310}" srcOrd="0" destOrd="0" presId="urn:microsoft.com/office/officeart/2016/7/layout/RepeatingBendingProcessNew"/>
    <dgm:cxn modelId="{788AFEE6-D28B-6E42-9572-C48CDE79F862}" type="presParOf" srcId="{6473717F-2ABE-9A4C-A746-D138BFC3B314}" destId="{6F26C97C-1E1A-8E49-8223-669F500B4D63}" srcOrd="6" destOrd="0" presId="urn:microsoft.com/office/officeart/2016/7/layout/RepeatingBendingProcessNew"/>
    <dgm:cxn modelId="{68962E46-F86C-9844-AB70-6772A6720320}" type="presParOf" srcId="{6473717F-2ABE-9A4C-A746-D138BFC3B314}" destId="{246ABEC6-81A0-E941-A3F3-44D7A834C5BA}" srcOrd="7" destOrd="0" presId="urn:microsoft.com/office/officeart/2016/7/layout/RepeatingBendingProcessNew"/>
    <dgm:cxn modelId="{E6CF625F-1087-3A4B-97E0-EB6B6E28884A}" type="presParOf" srcId="{246ABEC6-81A0-E941-A3F3-44D7A834C5BA}" destId="{8E8DB38D-019B-D94B-BD03-0F863D59DA5C}" srcOrd="0" destOrd="0" presId="urn:microsoft.com/office/officeart/2016/7/layout/RepeatingBendingProcessNew"/>
    <dgm:cxn modelId="{3038BD86-13D0-0D4E-8B12-6187284E7E26}" type="presParOf" srcId="{6473717F-2ABE-9A4C-A746-D138BFC3B314}" destId="{5C255BCC-88EA-BD44-905B-50B12F6DBE84}" srcOrd="8" destOrd="0" presId="urn:microsoft.com/office/officeart/2016/7/layout/RepeatingBendingProcessNew"/>
    <dgm:cxn modelId="{4D86E5E4-6B1C-CF4D-A846-74C6692758FD}" type="presParOf" srcId="{6473717F-2ABE-9A4C-A746-D138BFC3B314}" destId="{B9619DFB-A2DC-D946-A994-FAC58E0BAC1B}" srcOrd="9" destOrd="0" presId="urn:microsoft.com/office/officeart/2016/7/layout/RepeatingBendingProcessNew"/>
    <dgm:cxn modelId="{159A7A9F-29D6-DF4A-8DF8-37019951EAF6}" type="presParOf" srcId="{B9619DFB-A2DC-D946-A994-FAC58E0BAC1B}" destId="{A1F4D959-B5AE-E444-9BE6-774B2E0F5C8F}" srcOrd="0" destOrd="0" presId="urn:microsoft.com/office/officeart/2016/7/layout/RepeatingBendingProcessNew"/>
    <dgm:cxn modelId="{2CB7D326-5A43-7E40-962D-DC923E5E58A2}" type="presParOf" srcId="{6473717F-2ABE-9A4C-A746-D138BFC3B314}" destId="{B4877D9D-2CB5-6442-94AC-6E1C34E8209C}" srcOrd="10" destOrd="0" presId="urn:microsoft.com/office/officeart/2016/7/layout/RepeatingBendingProcessNew"/>
    <dgm:cxn modelId="{456DAD0E-4C56-054E-8BD7-BD1F57D50D51}" type="presParOf" srcId="{6473717F-2ABE-9A4C-A746-D138BFC3B314}" destId="{C55B9EF0-47BA-8849-9044-376272F1BB97}" srcOrd="11" destOrd="0" presId="urn:microsoft.com/office/officeart/2016/7/layout/RepeatingBendingProcessNew"/>
    <dgm:cxn modelId="{03368D5E-92F4-3C4A-943B-9D64D2E4F443}" type="presParOf" srcId="{C55B9EF0-47BA-8849-9044-376272F1BB97}" destId="{C34E857A-6D37-9E40-A957-A0AEA2F6899F}" srcOrd="0" destOrd="0" presId="urn:microsoft.com/office/officeart/2016/7/layout/RepeatingBendingProcessNew"/>
    <dgm:cxn modelId="{02B1F6D0-D9F2-EC46-AA40-5A4A46F1D846}" type="presParOf" srcId="{6473717F-2ABE-9A4C-A746-D138BFC3B314}" destId="{E55E62DC-8CE9-4C43-80A0-572C4E46A937}" srcOrd="12" destOrd="0" presId="urn:microsoft.com/office/officeart/2016/7/layout/RepeatingBendingProcessNew"/>
    <dgm:cxn modelId="{0D99EE4D-4A46-F345-A6F3-8CC966561E35}" type="presParOf" srcId="{6473717F-2ABE-9A4C-A746-D138BFC3B314}" destId="{2B43F757-D8E6-6A4B-9B59-780AC02AB403}" srcOrd="13" destOrd="0" presId="urn:microsoft.com/office/officeart/2016/7/layout/RepeatingBendingProcessNew"/>
    <dgm:cxn modelId="{18938203-6E44-9947-88FC-C38DBCE6342D}" type="presParOf" srcId="{2B43F757-D8E6-6A4B-9B59-780AC02AB403}" destId="{9895D2CB-5172-9245-9AA9-56CB99A4271B}" srcOrd="0" destOrd="0" presId="urn:microsoft.com/office/officeart/2016/7/layout/RepeatingBendingProcessNew"/>
    <dgm:cxn modelId="{ABF5B226-B776-A041-857B-2F2F908DA9C3}" type="presParOf" srcId="{6473717F-2ABE-9A4C-A746-D138BFC3B314}" destId="{E7806CCC-E3A5-754C-8ADB-F6ED3AE2E3B2}"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9F46C5-76CC-4DCD-AC5A-27E20D4BB07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3D39274-CF5D-4460-B6E7-EBC757A3EC8C}">
      <dgm:prSet/>
      <dgm:spPr/>
      <dgm:t>
        <a:bodyPr/>
        <a:lstStyle/>
        <a:p>
          <a:pPr>
            <a:lnSpc>
              <a:spcPct val="100000"/>
            </a:lnSpc>
          </a:pPr>
          <a:r>
            <a:rPr lang="en-US"/>
            <a:t>The incidence of diabetes, especially Type-2 diabetes, pre-diabetes, and gestational diabetes, is rapidly growing worldwide affecting millions of people.</a:t>
          </a:r>
        </a:p>
      </dgm:t>
    </dgm:pt>
    <dgm:pt modelId="{0748A402-48E7-483E-A40F-C4A372E2F9AF}" type="parTrans" cxnId="{08E47625-3FD5-40E9-BF9B-20614515B367}">
      <dgm:prSet/>
      <dgm:spPr/>
      <dgm:t>
        <a:bodyPr/>
        <a:lstStyle/>
        <a:p>
          <a:endParaRPr lang="en-US"/>
        </a:p>
      </dgm:t>
    </dgm:pt>
    <dgm:pt modelId="{5B994244-8C62-4719-9860-AF2797E07332}" type="sibTrans" cxnId="{08E47625-3FD5-40E9-BF9B-20614515B367}">
      <dgm:prSet/>
      <dgm:spPr/>
      <dgm:t>
        <a:bodyPr/>
        <a:lstStyle/>
        <a:p>
          <a:pPr>
            <a:lnSpc>
              <a:spcPct val="100000"/>
            </a:lnSpc>
          </a:pPr>
          <a:endParaRPr lang="en-US"/>
        </a:p>
      </dgm:t>
    </dgm:pt>
    <dgm:pt modelId="{461C5E48-4088-489D-B2C6-1B34A2A123A9}">
      <dgm:prSet/>
      <dgm:spPr/>
      <dgm:t>
        <a:bodyPr/>
        <a:lstStyle/>
        <a:p>
          <a:pPr>
            <a:lnSpc>
              <a:spcPct val="100000"/>
            </a:lnSpc>
          </a:pPr>
          <a:r>
            <a:rPr lang="en-US"/>
            <a:t>Early identification of these conditions is crucial to preventing severe health complications which can be mitigated through timely intervention.</a:t>
          </a:r>
        </a:p>
      </dgm:t>
    </dgm:pt>
    <dgm:pt modelId="{07B96A72-B065-4586-BFDD-CFD329C86F10}" type="parTrans" cxnId="{E9C9827D-2FD1-42E6-91D9-FBCABF045BE4}">
      <dgm:prSet/>
      <dgm:spPr/>
      <dgm:t>
        <a:bodyPr/>
        <a:lstStyle/>
        <a:p>
          <a:endParaRPr lang="en-US"/>
        </a:p>
      </dgm:t>
    </dgm:pt>
    <dgm:pt modelId="{DF62C18E-A6F1-43C3-B1E9-E21919D145A5}" type="sibTrans" cxnId="{E9C9827D-2FD1-42E6-91D9-FBCABF045BE4}">
      <dgm:prSet/>
      <dgm:spPr/>
      <dgm:t>
        <a:bodyPr/>
        <a:lstStyle/>
        <a:p>
          <a:pPr>
            <a:lnSpc>
              <a:spcPct val="100000"/>
            </a:lnSpc>
          </a:pPr>
          <a:endParaRPr lang="en-US"/>
        </a:p>
      </dgm:t>
    </dgm:pt>
    <dgm:pt modelId="{30F0AA67-7621-447C-8D24-9ED0F40C6EFE}">
      <dgm:prSet/>
      <dgm:spPr/>
      <dgm:t>
        <a:bodyPr/>
        <a:lstStyle/>
        <a:p>
          <a:pPr>
            <a:lnSpc>
              <a:spcPct val="100000"/>
            </a:lnSpc>
          </a:pPr>
          <a:r>
            <a:rPr lang="en-US"/>
            <a:t>Despite advancements in healthcare technology, a significant number of individuals remain undiagnosed or are diagnosed too late, resulting in the progression of the disease and increased healthcare challenges.</a:t>
          </a:r>
        </a:p>
      </dgm:t>
    </dgm:pt>
    <dgm:pt modelId="{DAD863F4-F614-4FAD-B77E-60E4DFC02687}" type="parTrans" cxnId="{86B0D696-4230-4398-AE40-C46299C44056}">
      <dgm:prSet/>
      <dgm:spPr/>
      <dgm:t>
        <a:bodyPr/>
        <a:lstStyle/>
        <a:p>
          <a:endParaRPr lang="en-US"/>
        </a:p>
      </dgm:t>
    </dgm:pt>
    <dgm:pt modelId="{2C9D1965-C2B9-4341-951C-480B2BCC337D}" type="sibTrans" cxnId="{86B0D696-4230-4398-AE40-C46299C44056}">
      <dgm:prSet/>
      <dgm:spPr/>
      <dgm:t>
        <a:bodyPr/>
        <a:lstStyle/>
        <a:p>
          <a:pPr>
            <a:lnSpc>
              <a:spcPct val="100000"/>
            </a:lnSpc>
          </a:pPr>
          <a:endParaRPr lang="en-US"/>
        </a:p>
      </dgm:t>
    </dgm:pt>
    <dgm:pt modelId="{9258FDCC-F4C6-461B-BD08-F2B284A7BC84}">
      <dgm:prSet/>
      <dgm:spPr/>
      <dgm:t>
        <a:bodyPr/>
        <a:lstStyle/>
        <a:p>
          <a:pPr>
            <a:lnSpc>
              <a:spcPct val="100000"/>
            </a:lnSpc>
          </a:pPr>
          <a:r>
            <a:rPr lang="en-US"/>
            <a:t>The rising burden of diabetes is placing immense strain on healthcare systems worldwide, emphasizing the need for effective prevention and management strategies to address this growing crisis.</a:t>
          </a:r>
        </a:p>
      </dgm:t>
    </dgm:pt>
    <dgm:pt modelId="{800108CA-5CB5-48C5-95CC-F914E5BB7236}" type="parTrans" cxnId="{3564286B-DB01-452E-89A1-6D5B03102BF8}">
      <dgm:prSet/>
      <dgm:spPr/>
      <dgm:t>
        <a:bodyPr/>
        <a:lstStyle/>
        <a:p>
          <a:endParaRPr lang="en-US"/>
        </a:p>
      </dgm:t>
    </dgm:pt>
    <dgm:pt modelId="{6DFE2CD9-03AF-48B0-A5EC-FDF2699F550A}" type="sibTrans" cxnId="{3564286B-DB01-452E-89A1-6D5B03102BF8}">
      <dgm:prSet/>
      <dgm:spPr/>
      <dgm:t>
        <a:bodyPr/>
        <a:lstStyle/>
        <a:p>
          <a:endParaRPr lang="en-US"/>
        </a:p>
      </dgm:t>
    </dgm:pt>
    <dgm:pt modelId="{5D4AE0A8-B34F-4BC2-A033-8436087A09E5}" type="pres">
      <dgm:prSet presAssocID="{A19F46C5-76CC-4DCD-AC5A-27E20D4BB073}" presName="root" presStyleCnt="0">
        <dgm:presLayoutVars>
          <dgm:dir/>
          <dgm:resizeHandles val="exact"/>
        </dgm:presLayoutVars>
      </dgm:prSet>
      <dgm:spPr/>
    </dgm:pt>
    <dgm:pt modelId="{FB64723F-D846-4C26-869F-7FDCD3254278}" type="pres">
      <dgm:prSet presAssocID="{A19F46C5-76CC-4DCD-AC5A-27E20D4BB073}" presName="container" presStyleCnt="0">
        <dgm:presLayoutVars>
          <dgm:dir/>
          <dgm:resizeHandles val="exact"/>
        </dgm:presLayoutVars>
      </dgm:prSet>
      <dgm:spPr/>
    </dgm:pt>
    <dgm:pt modelId="{732AAF34-5204-4DA7-8DBC-D97BA597C866}" type="pres">
      <dgm:prSet presAssocID="{53D39274-CF5D-4460-B6E7-EBC757A3EC8C}" presName="compNode" presStyleCnt="0"/>
      <dgm:spPr/>
    </dgm:pt>
    <dgm:pt modelId="{ED1D775A-A534-45B5-961F-95EF834A4C31}" type="pres">
      <dgm:prSet presAssocID="{53D39274-CF5D-4460-B6E7-EBC757A3EC8C}" presName="iconBgRect" presStyleLbl="bgShp" presStyleIdx="0" presStyleCnt="4"/>
      <dgm:spPr/>
    </dgm:pt>
    <dgm:pt modelId="{3E86CE1A-249A-4963-980B-3F57333BB04C}" type="pres">
      <dgm:prSet presAssocID="{53D39274-CF5D-4460-B6E7-EBC757A3EC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idney"/>
        </a:ext>
      </dgm:extLst>
    </dgm:pt>
    <dgm:pt modelId="{7358F616-B49E-4460-825F-BEBB7E14518F}" type="pres">
      <dgm:prSet presAssocID="{53D39274-CF5D-4460-B6E7-EBC757A3EC8C}" presName="spaceRect" presStyleCnt="0"/>
      <dgm:spPr/>
    </dgm:pt>
    <dgm:pt modelId="{C832F212-3B56-43C8-A65B-56D28BA99FFE}" type="pres">
      <dgm:prSet presAssocID="{53D39274-CF5D-4460-B6E7-EBC757A3EC8C}" presName="textRect" presStyleLbl="revTx" presStyleIdx="0" presStyleCnt="4">
        <dgm:presLayoutVars>
          <dgm:chMax val="1"/>
          <dgm:chPref val="1"/>
        </dgm:presLayoutVars>
      </dgm:prSet>
      <dgm:spPr/>
    </dgm:pt>
    <dgm:pt modelId="{686F5100-F2D3-402F-9297-93CFD27E13F3}" type="pres">
      <dgm:prSet presAssocID="{5B994244-8C62-4719-9860-AF2797E07332}" presName="sibTrans" presStyleLbl="sibTrans2D1" presStyleIdx="0" presStyleCnt="0"/>
      <dgm:spPr/>
    </dgm:pt>
    <dgm:pt modelId="{0BE1B865-BF0C-4E2B-9805-61FAFA494397}" type="pres">
      <dgm:prSet presAssocID="{461C5E48-4088-489D-B2C6-1B34A2A123A9}" presName="compNode" presStyleCnt="0"/>
      <dgm:spPr/>
    </dgm:pt>
    <dgm:pt modelId="{97DD9062-F98F-4E70-8C8D-157539AF2232}" type="pres">
      <dgm:prSet presAssocID="{461C5E48-4088-489D-B2C6-1B34A2A123A9}" presName="iconBgRect" presStyleLbl="bgShp" presStyleIdx="1" presStyleCnt="4"/>
      <dgm:spPr/>
    </dgm:pt>
    <dgm:pt modelId="{017F904D-5217-4E89-B7AF-E29BF08398ED}" type="pres">
      <dgm:prSet presAssocID="{461C5E48-4088-489D-B2C6-1B34A2A123A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AF41A3B1-F53D-42C9-A0F3-8625D1CE1D54}" type="pres">
      <dgm:prSet presAssocID="{461C5E48-4088-489D-B2C6-1B34A2A123A9}" presName="spaceRect" presStyleCnt="0"/>
      <dgm:spPr/>
    </dgm:pt>
    <dgm:pt modelId="{BB3F1993-E26C-4065-9686-90C64ABAD7DF}" type="pres">
      <dgm:prSet presAssocID="{461C5E48-4088-489D-B2C6-1B34A2A123A9}" presName="textRect" presStyleLbl="revTx" presStyleIdx="1" presStyleCnt="4">
        <dgm:presLayoutVars>
          <dgm:chMax val="1"/>
          <dgm:chPref val="1"/>
        </dgm:presLayoutVars>
      </dgm:prSet>
      <dgm:spPr/>
    </dgm:pt>
    <dgm:pt modelId="{F4B2CD9C-4E3C-449B-BDB1-5419354963A2}" type="pres">
      <dgm:prSet presAssocID="{DF62C18E-A6F1-43C3-B1E9-E21919D145A5}" presName="sibTrans" presStyleLbl="sibTrans2D1" presStyleIdx="0" presStyleCnt="0"/>
      <dgm:spPr/>
    </dgm:pt>
    <dgm:pt modelId="{8A7F833D-1A34-4C58-A44F-BE1AF58614B6}" type="pres">
      <dgm:prSet presAssocID="{30F0AA67-7621-447C-8D24-9ED0F40C6EFE}" presName="compNode" presStyleCnt="0"/>
      <dgm:spPr/>
    </dgm:pt>
    <dgm:pt modelId="{236AB53E-6961-4842-8712-1F0DD5A4096A}" type="pres">
      <dgm:prSet presAssocID="{30F0AA67-7621-447C-8D24-9ED0F40C6EFE}" presName="iconBgRect" presStyleLbl="bgShp" presStyleIdx="2" presStyleCnt="4"/>
      <dgm:spPr/>
    </dgm:pt>
    <dgm:pt modelId="{C9C9A174-56C3-48A6-9CBB-3C1F3E1386A2}" type="pres">
      <dgm:prSet presAssocID="{30F0AA67-7621-447C-8D24-9ED0F40C6E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DBDE48F5-135F-4689-B49D-184C74C32891}" type="pres">
      <dgm:prSet presAssocID="{30F0AA67-7621-447C-8D24-9ED0F40C6EFE}" presName="spaceRect" presStyleCnt="0"/>
      <dgm:spPr/>
    </dgm:pt>
    <dgm:pt modelId="{1F528253-D801-4EC0-820E-1FB60276448A}" type="pres">
      <dgm:prSet presAssocID="{30F0AA67-7621-447C-8D24-9ED0F40C6EFE}" presName="textRect" presStyleLbl="revTx" presStyleIdx="2" presStyleCnt="4">
        <dgm:presLayoutVars>
          <dgm:chMax val="1"/>
          <dgm:chPref val="1"/>
        </dgm:presLayoutVars>
      </dgm:prSet>
      <dgm:spPr/>
    </dgm:pt>
    <dgm:pt modelId="{6A83A885-9E46-46B8-AAA5-4866E0494E2D}" type="pres">
      <dgm:prSet presAssocID="{2C9D1965-C2B9-4341-951C-480B2BCC337D}" presName="sibTrans" presStyleLbl="sibTrans2D1" presStyleIdx="0" presStyleCnt="0"/>
      <dgm:spPr/>
    </dgm:pt>
    <dgm:pt modelId="{561CFB79-B492-49FA-A314-368C7C6751E1}" type="pres">
      <dgm:prSet presAssocID="{9258FDCC-F4C6-461B-BD08-F2B284A7BC84}" presName="compNode" presStyleCnt="0"/>
      <dgm:spPr/>
    </dgm:pt>
    <dgm:pt modelId="{BB7683FC-ACCB-4BFC-A255-B2E240998A4C}" type="pres">
      <dgm:prSet presAssocID="{9258FDCC-F4C6-461B-BD08-F2B284A7BC84}" presName="iconBgRect" presStyleLbl="bgShp" presStyleIdx="3" presStyleCnt="4"/>
      <dgm:spPr/>
    </dgm:pt>
    <dgm:pt modelId="{DE0E5325-8B2A-47A0-94C3-A35DEBF1C310}" type="pres">
      <dgm:prSet presAssocID="{9258FDCC-F4C6-461B-BD08-F2B284A7BC8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C8587F75-F45C-4206-AFAA-7B25588FEE14}" type="pres">
      <dgm:prSet presAssocID="{9258FDCC-F4C6-461B-BD08-F2B284A7BC84}" presName="spaceRect" presStyleCnt="0"/>
      <dgm:spPr/>
    </dgm:pt>
    <dgm:pt modelId="{407755C0-DCE8-4AA0-8A87-97BF03F7DCF5}" type="pres">
      <dgm:prSet presAssocID="{9258FDCC-F4C6-461B-BD08-F2B284A7BC84}" presName="textRect" presStyleLbl="revTx" presStyleIdx="3" presStyleCnt="4">
        <dgm:presLayoutVars>
          <dgm:chMax val="1"/>
          <dgm:chPref val="1"/>
        </dgm:presLayoutVars>
      </dgm:prSet>
      <dgm:spPr/>
    </dgm:pt>
  </dgm:ptLst>
  <dgm:cxnLst>
    <dgm:cxn modelId="{08E47625-3FD5-40E9-BF9B-20614515B367}" srcId="{A19F46C5-76CC-4DCD-AC5A-27E20D4BB073}" destId="{53D39274-CF5D-4460-B6E7-EBC757A3EC8C}" srcOrd="0" destOrd="0" parTransId="{0748A402-48E7-483E-A40F-C4A372E2F9AF}" sibTransId="{5B994244-8C62-4719-9860-AF2797E07332}"/>
    <dgm:cxn modelId="{95068E2A-DF28-4346-A035-D8C790E4BE6E}" type="presOf" srcId="{5B994244-8C62-4719-9860-AF2797E07332}" destId="{686F5100-F2D3-402F-9297-93CFD27E13F3}" srcOrd="0" destOrd="0" presId="urn:microsoft.com/office/officeart/2018/2/layout/IconCircleList"/>
    <dgm:cxn modelId="{A76C6F5F-67AF-4A4F-B891-E1E5B760E913}" type="presOf" srcId="{2C9D1965-C2B9-4341-951C-480B2BCC337D}" destId="{6A83A885-9E46-46B8-AAA5-4866E0494E2D}" srcOrd="0" destOrd="0" presId="urn:microsoft.com/office/officeart/2018/2/layout/IconCircleList"/>
    <dgm:cxn modelId="{3564286B-DB01-452E-89A1-6D5B03102BF8}" srcId="{A19F46C5-76CC-4DCD-AC5A-27E20D4BB073}" destId="{9258FDCC-F4C6-461B-BD08-F2B284A7BC84}" srcOrd="3" destOrd="0" parTransId="{800108CA-5CB5-48C5-95CC-F914E5BB7236}" sibTransId="{6DFE2CD9-03AF-48B0-A5EC-FDF2699F550A}"/>
    <dgm:cxn modelId="{E9C9827D-2FD1-42E6-91D9-FBCABF045BE4}" srcId="{A19F46C5-76CC-4DCD-AC5A-27E20D4BB073}" destId="{461C5E48-4088-489D-B2C6-1B34A2A123A9}" srcOrd="1" destOrd="0" parTransId="{07B96A72-B065-4586-BFDD-CFD329C86F10}" sibTransId="{DF62C18E-A6F1-43C3-B1E9-E21919D145A5}"/>
    <dgm:cxn modelId="{B39A4181-E49A-42AF-A019-6EA163C937D9}" type="presOf" srcId="{30F0AA67-7621-447C-8D24-9ED0F40C6EFE}" destId="{1F528253-D801-4EC0-820E-1FB60276448A}" srcOrd="0" destOrd="0" presId="urn:microsoft.com/office/officeart/2018/2/layout/IconCircleList"/>
    <dgm:cxn modelId="{86B0D696-4230-4398-AE40-C46299C44056}" srcId="{A19F46C5-76CC-4DCD-AC5A-27E20D4BB073}" destId="{30F0AA67-7621-447C-8D24-9ED0F40C6EFE}" srcOrd="2" destOrd="0" parTransId="{DAD863F4-F614-4FAD-B77E-60E4DFC02687}" sibTransId="{2C9D1965-C2B9-4341-951C-480B2BCC337D}"/>
    <dgm:cxn modelId="{B1E90098-FA69-4A75-8D85-36F3708AC3E1}" type="presOf" srcId="{9258FDCC-F4C6-461B-BD08-F2B284A7BC84}" destId="{407755C0-DCE8-4AA0-8A87-97BF03F7DCF5}" srcOrd="0" destOrd="0" presId="urn:microsoft.com/office/officeart/2018/2/layout/IconCircleList"/>
    <dgm:cxn modelId="{4C60A9C0-16C1-449D-AEBE-480ACB6B8984}" type="presOf" srcId="{461C5E48-4088-489D-B2C6-1B34A2A123A9}" destId="{BB3F1993-E26C-4065-9686-90C64ABAD7DF}" srcOrd="0" destOrd="0" presId="urn:microsoft.com/office/officeart/2018/2/layout/IconCircleList"/>
    <dgm:cxn modelId="{AF2DCAD4-A81E-4025-9CD1-B404B702E644}" type="presOf" srcId="{A19F46C5-76CC-4DCD-AC5A-27E20D4BB073}" destId="{5D4AE0A8-B34F-4BC2-A033-8436087A09E5}" srcOrd="0" destOrd="0" presId="urn:microsoft.com/office/officeart/2018/2/layout/IconCircleList"/>
    <dgm:cxn modelId="{1F250BDC-70CA-42DA-9A8E-1183E20D5F77}" type="presOf" srcId="{DF62C18E-A6F1-43C3-B1E9-E21919D145A5}" destId="{F4B2CD9C-4E3C-449B-BDB1-5419354963A2}" srcOrd="0" destOrd="0" presId="urn:microsoft.com/office/officeart/2018/2/layout/IconCircleList"/>
    <dgm:cxn modelId="{EFF579EE-97DC-4511-BE09-77C07AD919D9}" type="presOf" srcId="{53D39274-CF5D-4460-B6E7-EBC757A3EC8C}" destId="{C832F212-3B56-43C8-A65B-56D28BA99FFE}" srcOrd="0" destOrd="0" presId="urn:microsoft.com/office/officeart/2018/2/layout/IconCircleList"/>
    <dgm:cxn modelId="{F9C246F0-3B48-4FAB-94DE-B39F12648A73}" type="presParOf" srcId="{5D4AE0A8-B34F-4BC2-A033-8436087A09E5}" destId="{FB64723F-D846-4C26-869F-7FDCD3254278}" srcOrd="0" destOrd="0" presId="urn:microsoft.com/office/officeart/2018/2/layout/IconCircleList"/>
    <dgm:cxn modelId="{CD9C88CC-9F4E-4332-AAC8-150AA358F8B0}" type="presParOf" srcId="{FB64723F-D846-4C26-869F-7FDCD3254278}" destId="{732AAF34-5204-4DA7-8DBC-D97BA597C866}" srcOrd="0" destOrd="0" presId="urn:microsoft.com/office/officeart/2018/2/layout/IconCircleList"/>
    <dgm:cxn modelId="{B24B3CA8-2FC2-42CA-8B05-86FB145E94C1}" type="presParOf" srcId="{732AAF34-5204-4DA7-8DBC-D97BA597C866}" destId="{ED1D775A-A534-45B5-961F-95EF834A4C31}" srcOrd="0" destOrd="0" presId="urn:microsoft.com/office/officeart/2018/2/layout/IconCircleList"/>
    <dgm:cxn modelId="{5E7709AC-1C63-42C7-9CD3-EBEF4A930246}" type="presParOf" srcId="{732AAF34-5204-4DA7-8DBC-D97BA597C866}" destId="{3E86CE1A-249A-4963-980B-3F57333BB04C}" srcOrd="1" destOrd="0" presId="urn:microsoft.com/office/officeart/2018/2/layout/IconCircleList"/>
    <dgm:cxn modelId="{223E8552-1419-400D-BD0A-2F0434312394}" type="presParOf" srcId="{732AAF34-5204-4DA7-8DBC-D97BA597C866}" destId="{7358F616-B49E-4460-825F-BEBB7E14518F}" srcOrd="2" destOrd="0" presId="urn:microsoft.com/office/officeart/2018/2/layout/IconCircleList"/>
    <dgm:cxn modelId="{67CE89A0-B611-4381-A62E-FFE668048D38}" type="presParOf" srcId="{732AAF34-5204-4DA7-8DBC-D97BA597C866}" destId="{C832F212-3B56-43C8-A65B-56D28BA99FFE}" srcOrd="3" destOrd="0" presId="urn:microsoft.com/office/officeart/2018/2/layout/IconCircleList"/>
    <dgm:cxn modelId="{42F662A0-C966-4FEF-A942-A3CB7A1F48E2}" type="presParOf" srcId="{FB64723F-D846-4C26-869F-7FDCD3254278}" destId="{686F5100-F2D3-402F-9297-93CFD27E13F3}" srcOrd="1" destOrd="0" presId="urn:microsoft.com/office/officeart/2018/2/layout/IconCircleList"/>
    <dgm:cxn modelId="{6109646D-837B-41C5-BE70-7AF958F84632}" type="presParOf" srcId="{FB64723F-D846-4C26-869F-7FDCD3254278}" destId="{0BE1B865-BF0C-4E2B-9805-61FAFA494397}" srcOrd="2" destOrd="0" presId="urn:microsoft.com/office/officeart/2018/2/layout/IconCircleList"/>
    <dgm:cxn modelId="{FFEA0214-EA5A-4B1D-A15B-698DB2B130AF}" type="presParOf" srcId="{0BE1B865-BF0C-4E2B-9805-61FAFA494397}" destId="{97DD9062-F98F-4E70-8C8D-157539AF2232}" srcOrd="0" destOrd="0" presId="urn:microsoft.com/office/officeart/2018/2/layout/IconCircleList"/>
    <dgm:cxn modelId="{941B3420-2135-4E51-A6BB-22D27DF8BDDA}" type="presParOf" srcId="{0BE1B865-BF0C-4E2B-9805-61FAFA494397}" destId="{017F904D-5217-4E89-B7AF-E29BF08398ED}" srcOrd="1" destOrd="0" presId="urn:microsoft.com/office/officeart/2018/2/layout/IconCircleList"/>
    <dgm:cxn modelId="{C558239C-297F-4880-B5EF-68223BFB8072}" type="presParOf" srcId="{0BE1B865-BF0C-4E2B-9805-61FAFA494397}" destId="{AF41A3B1-F53D-42C9-A0F3-8625D1CE1D54}" srcOrd="2" destOrd="0" presId="urn:microsoft.com/office/officeart/2018/2/layout/IconCircleList"/>
    <dgm:cxn modelId="{E29F3FE8-D8BF-4536-A24D-749A15C1297D}" type="presParOf" srcId="{0BE1B865-BF0C-4E2B-9805-61FAFA494397}" destId="{BB3F1993-E26C-4065-9686-90C64ABAD7DF}" srcOrd="3" destOrd="0" presId="urn:microsoft.com/office/officeart/2018/2/layout/IconCircleList"/>
    <dgm:cxn modelId="{6D3024A1-0EB1-4F0C-B551-EA9B266BCD0F}" type="presParOf" srcId="{FB64723F-D846-4C26-869F-7FDCD3254278}" destId="{F4B2CD9C-4E3C-449B-BDB1-5419354963A2}" srcOrd="3" destOrd="0" presId="urn:microsoft.com/office/officeart/2018/2/layout/IconCircleList"/>
    <dgm:cxn modelId="{225CD8CA-F4BC-4F92-80E6-33C997AC20CD}" type="presParOf" srcId="{FB64723F-D846-4C26-869F-7FDCD3254278}" destId="{8A7F833D-1A34-4C58-A44F-BE1AF58614B6}" srcOrd="4" destOrd="0" presId="urn:microsoft.com/office/officeart/2018/2/layout/IconCircleList"/>
    <dgm:cxn modelId="{4B2FB131-456A-41C7-9E16-C4FCF4A8C772}" type="presParOf" srcId="{8A7F833D-1A34-4C58-A44F-BE1AF58614B6}" destId="{236AB53E-6961-4842-8712-1F0DD5A4096A}" srcOrd="0" destOrd="0" presId="urn:microsoft.com/office/officeart/2018/2/layout/IconCircleList"/>
    <dgm:cxn modelId="{95534F4F-7D6D-4D22-9E57-38F882FC8561}" type="presParOf" srcId="{8A7F833D-1A34-4C58-A44F-BE1AF58614B6}" destId="{C9C9A174-56C3-48A6-9CBB-3C1F3E1386A2}" srcOrd="1" destOrd="0" presId="urn:microsoft.com/office/officeart/2018/2/layout/IconCircleList"/>
    <dgm:cxn modelId="{C19E9723-DDDB-4169-AE79-4C208C6B475E}" type="presParOf" srcId="{8A7F833D-1A34-4C58-A44F-BE1AF58614B6}" destId="{DBDE48F5-135F-4689-B49D-184C74C32891}" srcOrd="2" destOrd="0" presId="urn:microsoft.com/office/officeart/2018/2/layout/IconCircleList"/>
    <dgm:cxn modelId="{C4AA9D4B-551C-40A2-8455-DF4EA75FA7EE}" type="presParOf" srcId="{8A7F833D-1A34-4C58-A44F-BE1AF58614B6}" destId="{1F528253-D801-4EC0-820E-1FB60276448A}" srcOrd="3" destOrd="0" presId="urn:microsoft.com/office/officeart/2018/2/layout/IconCircleList"/>
    <dgm:cxn modelId="{CB6BCE87-B2F8-4EC9-BC70-034A82C1282A}" type="presParOf" srcId="{FB64723F-D846-4C26-869F-7FDCD3254278}" destId="{6A83A885-9E46-46B8-AAA5-4866E0494E2D}" srcOrd="5" destOrd="0" presId="urn:microsoft.com/office/officeart/2018/2/layout/IconCircleList"/>
    <dgm:cxn modelId="{A8ACFDD0-E4FD-4B42-A2CC-710140BCFC6A}" type="presParOf" srcId="{FB64723F-D846-4C26-869F-7FDCD3254278}" destId="{561CFB79-B492-49FA-A314-368C7C6751E1}" srcOrd="6" destOrd="0" presId="urn:microsoft.com/office/officeart/2018/2/layout/IconCircleList"/>
    <dgm:cxn modelId="{0E9E0846-2E4E-43D9-AC4B-7D116494B1A7}" type="presParOf" srcId="{561CFB79-B492-49FA-A314-368C7C6751E1}" destId="{BB7683FC-ACCB-4BFC-A255-B2E240998A4C}" srcOrd="0" destOrd="0" presId="urn:microsoft.com/office/officeart/2018/2/layout/IconCircleList"/>
    <dgm:cxn modelId="{DDA5E5B2-ECC8-4919-8C24-B99D9316DFE1}" type="presParOf" srcId="{561CFB79-B492-49FA-A314-368C7C6751E1}" destId="{DE0E5325-8B2A-47A0-94C3-A35DEBF1C310}" srcOrd="1" destOrd="0" presId="urn:microsoft.com/office/officeart/2018/2/layout/IconCircleList"/>
    <dgm:cxn modelId="{D8818C07-CC9E-499D-87EF-1729674C54FC}" type="presParOf" srcId="{561CFB79-B492-49FA-A314-368C7C6751E1}" destId="{C8587F75-F45C-4206-AFAA-7B25588FEE14}" srcOrd="2" destOrd="0" presId="urn:microsoft.com/office/officeart/2018/2/layout/IconCircleList"/>
    <dgm:cxn modelId="{A0F9E2D9-1BFD-4A50-9E15-BC166853E5E8}" type="presParOf" srcId="{561CFB79-B492-49FA-A314-368C7C6751E1}" destId="{407755C0-DCE8-4AA0-8A87-97BF03F7DCF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DE6D-2990-C840-9336-CCFB89B4E349}">
      <dsp:nvSpPr>
        <dsp:cNvPr id="0" name=""/>
        <dsp:cNvSpPr/>
      </dsp:nvSpPr>
      <dsp:spPr>
        <a:xfrm>
          <a:off x="2351260" y="885811"/>
          <a:ext cx="510099" cy="91440"/>
        </a:xfrm>
        <a:custGeom>
          <a:avLst/>
          <a:gdLst/>
          <a:ahLst/>
          <a:cxnLst/>
          <a:rect l="0" t="0" r="0" b="0"/>
          <a:pathLst>
            <a:path>
              <a:moveTo>
                <a:pt x="0" y="45720"/>
              </a:moveTo>
              <a:lnTo>
                <a:pt x="51009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2792" y="928827"/>
        <a:ext cx="27034" cy="5406"/>
      </dsp:txXfrm>
    </dsp:sp>
    <dsp:sp modelId="{D6AA0C62-0CF6-EA4C-BCD0-DCB301873081}">
      <dsp:nvSpPr>
        <dsp:cNvPr id="0" name=""/>
        <dsp:cNvSpPr/>
      </dsp:nvSpPr>
      <dsp:spPr>
        <a:xfrm>
          <a:off x="2194" y="226271"/>
          <a:ext cx="2350865" cy="141051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194" tIns="120917" rIns="115194" bIns="120917" numCol="1" spcCol="1270" anchor="ctr" anchorCtr="0">
          <a:noAutofit/>
        </a:bodyPr>
        <a:lstStyle/>
        <a:p>
          <a:pPr marL="0" lvl="0" indent="0" algn="ctr" defTabSz="933450">
            <a:lnSpc>
              <a:spcPct val="90000"/>
            </a:lnSpc>
            <a:spcBef>
              <a:spcPct val="0"/>
            </a:spcBef>
            <a:spcAft>
              <a:spcPct val="35000"/>
            </a:spcAft>
            <a:buNone/>
            <a:defRPr cap="all"/>
          </a:pPr>
          <a:r>
            <a:rPr lang="en-US" sz="2100" kern="1200"/>
            <a:t>Introduction</a:t>
          </a:r>
        </a:p>
      </dsp:txBody>
      <dsp:txXfrm>
        <a:off x="2194" y="226271"/>
        <a:ext cx="2350865" cy="1410519"/>
      </dsp:txXfrm>
    </dsp:sp>
    <dsp:sp modelId="{B0D71DBA-864F-7246-91CC-9EDE93B69AA7}">
      <dsp:nvSpPr>
        <dsp:cNvPr id="0" name=""/>
        <dsp:cNvSpPr/>
      </dsp:nvSpPr>
      <dsp:spPr>
        <a:xfrm>
          <a:off x="5242825" y="885811"/>
          <a:ext cx="510099" cy="91440"/>
        </a:xfrm>
        <a:custGeom>
          <a:avLst/>
          <a:gdLst/>
          <a:ahLst/>
          <a:cxnLst/>
          <a:rect l="0" t="0" r="0" b="0"/>
          <a:pathLst>
            <a:path>
              <a:moveTo>
                <a:pt x="0" y="45720"/>
              </a:moveTo>
              <a:lnTo>
                <a:pt x="510099"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4357" y="928827"/>
        <a:ext cx="27034" cy="5406"/>
      </dsp:txXfrm>
    </dsp:sp>
    <dsp:sp modelId="{67EFCD50-D897-1F41-B969-11F6485554A8}">
      <dsp:nvSpPr>
        <dsp:cNvPr id="0" name=""/>
        <dsp:cNvSpPr/>
      </dsp:nvSpPr>
      <dsp:spPr>
        <a:xfrm>
          <a:off x="2893759" y="226271"/>
          <a:ext cx="2350865" cy="1410519"/>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194" tIns="120917" rIns="115194" bIns="120917" numCol="1" spcCol="1270" anchor="ctr" anchorCtr="0">
          <a:noAutofit/>
        </a:bodyPr>
        <a:lstStyle/>
        <a:p>
          <a:pPr marL="0" lvl="0" indent="0" algn="ctr" defTabSz="933450">
            <a:lnSpc>
              <a:spcPct val="90000"/>
            </a:lnSpc>
            <a:spcBef>
              <a:spcPct val="0"/>
            </a:spcBef>
            <a:spcAft>
              <a:spcPct val="35000"/>
            </a:spcAft>
            <a:buNone/>
            <a:defRPr cap="all"/>
          </a:pPr>
          <a:r>
            <a:rPr lang="en-US" sz="2100" kern="1200"/>
            <a:t>Problem Statement</a:t>
          </a:r>
        </a:p>
      </dsp:txBody>
      <dsp:txXfrm>
        <a:off x="2893759" y="226271"/>
        <a:ext cx="2350865" cy="1410519"/>
      </dsp:txXfrm>
    </dsp:sp>
    <dsp:sp modelId="{0B2E0A8F-53A8-384C-A996-65E42DBB571C}">
      <dsp:nvSpPr>
        <dsp:cNvPr id="0" name=""/>
        <dsp:cNvSpPr/>
      </dsp:nvSpPr>
      <dsp:spPr>
        <a:xfrm>
          <a:off x="8134390" y="885811"/>
          <a:ext cx="510099" cy="91440"/>
        </a:xfrm>
        <a:custGeom>
          <a:avLst/>
          <a:gdLst/>
          <a:ahLst/>
          <a:cxnLst/>
          <a:rect l="0" t="0" r="0" b="0"/>
          <a:pathLst>
            <a:path>
              <a:moveTo>
                <a:pt x="0" y="45720"/>
              </a:moveTo>
              <a:lnTo>
                <a:pt x="510099" y="45720"/>
              </a:lnTo>
            </a:path>
          </a:pathLst>
        </a:custGeom>
        <a:noFill/>
        <a:ln w="12700"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75922" y="928827"/>
        <a:ext cx="27034" cy="5406"/>
      </dsp:txXfrm>
    </dsp:sp>
    <dsp:sp modelId="{1176C950-4643-8A47-AF50-2AC89B5DDCD7}">
      <dsp:nvSpPr>
        <dsp:cNvPr id="0" name=""/>
        <dsp:cNvSpPr/>
      </dsp:nvSpPr>
      <dsp:spPr>
        <a:xfrm>
          <a:off x="5785324" y="226271"/>
          <a:ext cx="2350865" cy="141051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194" tIns="120917" rIns="115194" bIns="120917" numCol="1" spcCol="1270" anchor="ctr" anchorCtr="0">
          <a:noAutofit/>
        </a:bodyPr>
        <a:lstStyle/>
        <a:p>
          <a:pPr marL="0" lvl="0" indent="0" algn="ctr" defTabSz="933450">
            <a:lnSpc>
              <a:spcPct val="90000"/>
            </a:lnSpc>
            <a:spcBef>
              <a:spcPct val="0"/>
            </a:spcBef>
            <a:spcAft>
              <a:spcPct val="35000"/>
            </a:spcAft>
            <a:buNone/>
            <a:defRPr cap="all"/>
          </a:pPr>
          <a:r>
            <a:rPr lang="en-US" sz="2100" kern="1200"/>
            <a:t>Proposed Work</a:t>
          </a:r>
        </a:p>
      </dsp:txBody>
      <dsp:txXfrm>
        <a:off x="5785324" y="226271"/>
        <a:ext cx="2350865" cy="1410519"/>
      </dsp:txXfrm>
    </dsp:sp>
    <dsp:sp modelId="{246ABEC6-81A0-E941-A3F3-44D7A834C5BA}">
      <dsp:nvSpPr>
        <dsp:cNvPr id="0" name=""/>
        <dsp:cNvSpPr/>
      </dsp:nvSpPr>
      <dsp:spPr>
        <a:xfrm>
          <a:off x="1177627" y="1634990"/>
          <a:ext cx="8674694" cy="510099"/>
        </a:xfrm>
        <a:custGeom>
          <a:avLst/>
          <a:gdLst/>
          <a:ahLst/>
          <a:cxnLst/>
          <a:rect l="0" t="0" r="0" b="0"/>
          <a:pathLst>
            <a:path>
              <a:moveTo>
                <a:pt x="8674694" y="0"/>
              </a:moveTo>
              <a:lnTo>
                <a:pt x="8674694" y="272149"/>
              </a:lnTo>
              <a:lnTo>
                <a:pt x="0" y="272149"/>
              </a:lnTo>
              <a:lnTo>
                <a:pt x="0" y="510099"/>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97686" y="1887337"/>
        <a:ext cx="434576" cy="5406"/>
      </dsp:txXfrm>
    </dsp:sp>
    <dsp:sp modelId="{6F26C97C-1E1A-8E49-8223-669F500B4D63}">
      <dsp:nvSpPr>
        <dsp:cNvPr id="0" name=""/>
        <dsp:cNvSpPr/>
      </dsp:nvSpPr>
      <dsp:spPr>
        <a:xfrm>
          <a:off x="8676889" y="226271"/>
          <a:ext cx="2350865" cy="1410519"/>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194" tIns="120917" rIns="115194" bIns="120917" numCol="1" spcCol="1270" anchor="ctr" anchorCtr="0">
          <a:noAutofit/>
        </a:bodyPr>
        <a:lstStyle/>
        <a:p>
          <a:pPr marL="0" lvl="0" indent="0" algn="ctr" defTabSz="933450">
            <a:lnSpc>
              <a:spcPct val="90000"/>
            </a:lnSpc>
            <a:spcBef>
              <a:spcPct val="0"/>
            </a:spcBef>
            <a:spcAft>
              <a:spcPct val="35000"/>
            </a:spcAft>
            <a:buNone/>
            <a:defRPr cap="all"/>
          </a:pPr>
          <a:r>
            <a:rPr lang="en-US" sz="2100" kern="1200"/>
            <a:t>Datasets</a:t>
          </a:r>
        </a:p>
      </dsp:txBody>
      <dsp:txXfrm>
        <a:off x="8676889" y="226271"/>
        <a:ext cx="2350865" cy="1410519"/>
      </dsp:txXfrm>
    </dsp:sp>
    <dsp:sp modelId="{B9619DFB-A2DC-D946-A994-FAC58E0BAC1B}">
      <dsp:nvSpPr>
        <dsp:cNvPr id="0" name=""/>
        <dsp:cNvSpPr/>
      </dsp:nvSpPr>
      <dsp:spPr>
        <a:xfrm>
          <a:off x="2351260" y="2837029"/>
          <a:ext cx="510099" cy="91440"/>
        </a:xfrm>
        <a:custGeom>
          <a:avLst/>
          <a:gdLst/>
          <a:ahLst/>
          <a:cxnLst/>
          <a:rect l="0" t="0" r="0" b="0"/>
          <a:pathLst>
            <a:path>
              <a:moveTo>
                <a:pt x="0" y="45720"/>
              </a:moveTo>
              <a:lnTo>
                <a:pt x="510099" y="45720"/>
              </a:lnTo>
            </a:path>
          </a:pathLst>
        </a:custGeom>
        <a:noFill/>
        <a:ln w="12700"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2792" y="2880046"/>
        <a:ext cx="27034" cy="5406"/>
      </dsp:txXfrm>
    </dsp:sp>
    <dsp:sp modelId="{5C255BCC-88EA-BD44-905B-50B12F6DBE84}">
      <dsp:nvSpPr>
        <dsp:cNvPr id="0" name=""/>
        <dsp:cNvSpPr/>
      </dsp:nvSpPr>
      <dsp:spPr>
        <a:xfrm>
          <a:off x="2194" y="2177490"/>
          <a:ext cx="2350865" cy="1410519"/>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194" tIns="120917" rIns="115194" bIns="120917" numCol="1" spcCol="1270" anchor="ctr" anchorCtr="0">
          <a:noAutofit/>
        </a:bodyPr>
        <a:lstStyle/>
        <a:p>
          <a:pPr marL="0" lvl="0" indent="0" algn="ctr" defTabSz="933450">
            <a:lnSpc>
              <a:spcPct val="90000"/>
            </a:lnSpc>
            <a:spcBef>
              <a:spcPct val="0"/>
            </a:spcBef>
            <a:spcAft>
              <a:spcPct val="35000"/>
            </a:spcAft>
            <a:buNone/>
            <a:defRPr cap="all"/>
          </a:pPr>
          <a:r>
            <a:rPr lang="en-US" sz="2100" kern="1200"/>
            <a:t>Existing Works</a:t>
          </a:r>
        </a:p>
      </dsp:txBody>
      <dsp:txXfrm>
        <a:off x="2194" y="2177490"/>
        <a:ext cx="2350865" cy="1410519"/>
      </dsp:txXfrm>
    </dsp:sp>
    <dsp:sp modelId="{C55B9EF0-47BA-8849-9044-376272F1BB97}">
      <dsp:nvSpPr>
        <dsp:cNvPr id="0" name=""/>
        <dsp:cNvSpPr/>
      </dsp:nvSpPr>
      <dsp:spPr>
        <a:xfrm>
          <a:off x="5242825" y="2837029"/>
          <a:ext cx="510099" cy="91440"/>
        </a:xfrm>
        <a:custGeom>
          <a:avLst/>
          <a:gdLst/>
          <a:ahLst/>
          <a:cxnLst/>
          <a:rect l="0" t="0" r="0" b="0"/>
          <a:pathLst>
            <a:path>
              <a:moveTo>
                <a:pt x="0" y="45720"/>
              </a:moveTo>
              <a:lnTo>
                <a:pt x="51009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4357" y="2880046"/>
        <a:ext cx="27034" cy="5406"/>
      </dsp:txXfrm>
    </dsp:sp>
    <dsp:sp modelId="{B4877D9D-2CB5-6442-94AC-6E1C34E8209C}">
      <dsp:nvSpPr>
        <dsp:cNvPr id="0" name=""/>
        <dsp:cNvSpPr/>
      </dsp:nvSpPr>
      <dsp:spPr>
        <a:xfrm>
          <a:off x="2893759" y="2177490"/>
          <a:ext cx="2350865" cy="141051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194" tIns="120917" rIns="115194" bIns="120917" numCol="1" spcCol="1270" anchor="ctr" anchorCtr="0">
          <a:noAutofit/>
        </a:bodyPr>
        <a:lstStyle/>
        <a:p>
          <a:pPr marL="0" lvl="0" indent="0" algn="ctr" defTabSz="933450">
            <a:lnSpc>
              <a:spcPct val="90000"/>
            </a:lnSpc>
            <a:spcBef>
              <a:spcPct val="0"/>
            </a:spcBef>
            <a:spcAft>
              <a:spcPct val="35000"/>
            </a:spcAft>
            <a:buNone/>
            <a:defRPr cap="all"/>
          </a:pPr>
          <a:r>
            <a:rPr lang="en-US" sz="2100" kern="1200"/>
            <a:t>Novelty</a:t>
          </a:r>
        </a:p>
      </dsp:txBody>
      <dsp:txXfrm>
        <a:off x="2893759" y="2177490"/>
        <a:ext cx="2350865" cy="1410519"/>
      </dsp:txXfrm>
    </dsp:sp>
    <dsp:sp modelId="{2B43F757-D8E6-6A4B-9B59-780AC02AB403}">
      <dsp:nvSpPr>
        <dsp:cNvPr id="0" name=""/>
        <dsp:cNvSpPr/>
      </dsp:nvSpPr>
      <dsp:spPr>
        <a:xfrm>
          <a:off x="8134390" y="2837029"/>
          <a:ext cx="510099" cy="91440"/>
        </a:xfrm>
        <a:custGeom>
          <a:avLst/>
          <a:gdLst/>
          <a:ahLst/>
          <a:cxnLst/>
          <a:rect l="0" t="0" r="0" b="0"/>
          <a:pathLst>
            <a:path>
              <a:moveTo>
                <a:pt x="0" y="45720"/>
              </a:moveTo>
              <a:lnTo>
                <a:pt x="510099"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75922" y="2880046"/>
        <a:ext cx="27034" cy="5406"/>
      </dsp:txXfrm>
    </dsp:sp>
    <dsp:sp modelId="{E55E62DC-8CE9-4C43-80A0-572C4E46A937}">
      <dsp:nvSpPr>
        <dsp:cNvPr id="0" name=""/>
        <dsp:cNvSpPr/>
      </dsp:nvSpPr>
      <dsp:spPr>
        <a:xfrm>
          <a:off x="5785324" y="2177490"/>
          <a:ext cx="2350865" cy="1410519"/>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194" tIns="120917" rIns="115194" bIns="120917" numCol="1" spcCol="1270" anchor="ctr" anchorCtr="0">
          <a:noAutofit/>
        </a:bodyPr>
        <a:lstStyle/>
        <a:p>
          <a:pPr marL="0" lvl="0" indent="0" algn="ctr" defTabSz="933450">
            <a:lnSpc>
              <a:spcPct val="90000"/>
            </a:lnSpc>
            <a:spcBef>
              <a:spcPct val="0"/>
            </a:spcBef>
            <a:spcAft>
              <a:spcPct val="35000"/>
            </a:spcAft>
            <a:buNone/>
            <a:defRPr cap="all"/>
          </a:pPr>
          <a:r>
            <a:rPr lang="en-US" sz="2100" kern="1200"/>
            <a:t>Conclusion</a:t>
          </a:r>
        </a:p>
      </dsp:txBody>
      <dsp:txXfrm>
        <a:off x="5785324" y="2177490"/>
        <a:ext cx="2350865" cy="1410519"/>
      </dsp:txXfrm>
    </dsp:sp>
    <dsp:sp modelId="{E7806CCC-E3A5-754C-8ADB-F6ED3AE2E3B2}">
      <dsp:nvSpPr>
        <dsp:cNvPr id="0" name=""/>
        <dsp:cNvSpPr/>
      </dsp:nvSpPr>
      <dsp:spPr>
        <a:xfrm>
          <a:off x="8676889" y="2177490"/>
          <a:ext cx="2350865" cy="141051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194" tIns="120917" rIns="115194" bIns="120917" numCol="1" spcCol="1270" anchor="ctr" anchorCtr="0">
          <a:noAutofit/>
        </a:bodyPr>
        <a:lstStyle/>
        <a:p>
          <a:pPr marL="0" lvl="0" indent="0" algn="ctr" defTabSz="933450">
            <a:lnSpc>
              <a:spcPct val="90000"/>
            </a:lnSpc>
            <a:spcBef>
              <a:spcPct val="0"/>
            </a:spcBef>
            <a:spcAft>
              <a:spcPct val="35000"/>
            </a:spcAft>
            <a:buNone/>
            <a:defRPr cap="all"/>
          </a:pPr>
          <a:r>
            <a:rPr lang="en-US" sz="2100" kern="1200"/>
            <a:t>References</a:t>
          </a:r>
        </a:p>
      </dsp:txBody>
      <dsp:txXfrm>
        <a:off x="8676889" y="2177490"/>
        <a:ext cx="2350865" cy="1410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D775A-A534-45B5-961F-95EF834A4C31}">
      <dsp:nvSpPr>
        <dsp:cNvPr id="0" name=""/>
        <dsp:cNvSpPr/>
      </dsp:nvSpPr>
      <dsp:spPr>
        <a:xfrm>
          <a:off x="26590" y="420955"/>
          <a:ext cx="1472764" cy="147276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86CE1A-249A-4963-980B-3F57333BB04C}">
      <dsp:nvSpPr>
        <dsp:cNvPr id="0" name=""/>
        <dsp:cNvSpPr/>
      </dsp:nvSpPr>
      <dsp:spPr>
        <a:xfrm>
          <a:off x="335871" y="730236"/>
          <a:ext cx="854203" cy="8542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32F212-3B56-43C8-A65B-56D28BA99FFE}">
      <dsp:nvSpPr>
        <dsp:cNvPr id="0" name=""/>
        <dsp:cNvSpPr/>
      </dsp:nvSpPr>
      <dsp:spPr>
        <a:xfrm>
          <a:off x="1814947" y="420955"/>
          <a:ext cx="3471516" cy="1472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The incidence of diabetes, especially Type-2 diabetes, pre-diabetes, and gestational diabetes, is rapidly growing worldwide affecting millions of people.</a:t>
          </a:r>
        </a:p>
      </dsp:txBody>
      <dsp:txXfrm>
        <a:off x="1814947" y="420955"/>
        <a:ext cx="3471516" cy="1472764"/>
      </dsp:txXfrm>
    </dsp:sp>
    <dsp:sp modelId="{97DD9062-F98F-4E70-8C8D-157539AF2232}">
      <dsp:nvSpPr>
        <dsp:cNvPr id="0" name=""/>
        <dsp:cNvSpPr/>
      </dsp:nvSpPr>
      <dsp:spPr>
        <a:xfrm>
          <a:off x="5891349" y="420955"/>
          <a:ext cx="1472764" cy="147276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7F904D-5217-4E89-B7AF-E29BF08398ED}">
      <dsp:nvSpPr>
        <dsp:cNvPr id="0" name=""/>
        <dsp:cNvSpPr/>
      </dsp:nvSpPr>
      <dsp:spPr>
        <a:xfrm>
          <a:off x="6200630" y="730236"/>
          <a:ext cx="854203" cy="854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F1993-E26C-4065-9686-90C64ABAD7DF}">
      <dsp:nvSpPr>
        <dsp:cNvPr id="0" name=""/>
        <dsp:cNvSpPr/>
      </dsp:nvSpPr>
      <dsp:spPr>
        <a:xfrm>
          <a:off x="7679706" y="420955"/>
          <a:ext cx="3471516" cy="1472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Early identification of these conditions is crucial to preventing severe health complications which can be mitigated through timely intervention.</a:t>
          </a:r>
        </a:p>
      </dsp:txBody>
      <dsp:txXfrm>
        <a:off x="7679706" y="420955"/>
        <a:ext cx="3471516" cy="1472764"/>
      </dsp:txXfrm>
    </dsp:sp>
    <dsp:sp modelId="{236AB53E-6961-4842-8712-1F0DD5A4096A}">
      <dsp:nvSpPr>
        <dsp:cNvPr id="0" name=""/>
        <dsp:cNvSpPr/>
      </dsp:nvSpPr>
      <dsp:spPr>
        <a:xfrm>
          <a:off x="26590" y="2669461"/>
          <a:ext cx="1472764" cy="147276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9A174-56C3-48A6-9CBB-3C1F3E1386A2}">
      <dsp:nvSpPr>
        <dsp:cNvPr id="0" name=""/>
        <dsp:cNvSpPr/>
      </dsp:nvSpPr>
      <dsp:spPr>
        <a:xfrm>
          <a:off x="335871" y="2978742"/>
          <a:ext cx="854203" cy="8542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528253-D801-4EC0-820E-1FB60276448A}">
      <dsp:nvSpPr>
        <dsp:cNvPr id="0" name=""/>
        <dsp:cNvSpPr/>
      </dsp:nvSpPr>
      <dsp:spPr>
        <a:xfrm>
          <a:off x="1814947" y="2669461"/>
          <a:ext cx="3471516" cy="1472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Despite advancements in healthcare technology, a significant number of individuals remain undiagnosed or are diagnosed too late, resulting in the progression of the disease and increased healthcare challenges.</a:t>
          </a:r>
        </a:p>
      </dsp:txBody>
      <dsp:txXfrm>
        <a:off x="1814947" y="2669461"/>
        <a:ext cx="3471516" cy="1472764"/>
      </dsp:txXfrm>
    </dsp:sp>
    <dsp:sp modelId="{BB7683FC-ACCB-4BFC-A255-B2E240998A4C}">
      <dsp:nvSpPr>
        <dsp:cNvPr id="0" name=""/>
        <dsp:cNvSpPr/>
      </dsp:nvSpPr>
      <dsp:spPr>
        <a:xfrm>
          <a:off x="5891349" y="2669461"/>
          <a:ext cx="1472764" cy="147276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0E5325-8B2A-47A0-94C3-A35DEBF1C310}">
      <dsp:nvSpPr>
        <dsp:cNvPr id="0" name=""/>
        <dsp:cNvSpPr/>
      </dsp:nvSpPr>
      <dsp:spPr>
        <a:xfrm>
          <a:off x="6200630" y="2978742"/>
          <a:ext cx="854203" cy="8542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7755C0-DCE8-4AA0-8A87-97BF03F7DCF5}">
      <dsp:nvSpPr>
        <dsp:cNvPr id="0" name=""/>
        <dsp:cNvSpPr/>
      </dsp:nvSpPr>
      <dsp:spPr>
        <a:xfrm>
          <a:off x="7679706" y="2669461"/>
          <a:ext cx="3471516" cy="1472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The rising burden of diabetes is placing immense strain on healthcare systems worldwide, emphasizing the need for effective prevention and management strategies to address this growing crisis.</a:t>
          </a:r>
        </a:p>
      </dsp:txBody>
      <dsp:txXfrm>
        <a:off x="7679706" y="2669461"/>
        <a:ext cx="3471516" cy="147276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9/1/2024</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9/1/2024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a:p>
        </p:txBody>
      </p:sp>
    </p:spTree>
    <p:extLst>
      <p:ext uri="{BB962C8B-B14F-4D97-AF65-F5344CB8AC3E}">
        <p14:creationId xmlns:p14="http://schemas.microsoft.com/office/powerpoint/2010/main" val="198352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a:p>
        </p:txBody>
      </p:sp>
    </p:spTree>
    <p:extLst>
      <p:ext uri="{BB962C8B-B14F-4D97-AF65-F5344CB8AC3E}">
        <p14:creationId xmlns:p14="http://schemas.microsoft.com/office/powerpoint/2010/main" val="1039793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709561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20XX</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948859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263045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a:t>Click to add picture</a:t>
            </a:r>
          </a:p>
        </p:txBody>
      </p:sp>
    </p:spTree>
    <p:extLst>
      <p:ext uri="{BB962C8B-B14F-4D97-AF65-F5344CB8AC3E}">
        <p14:creationId xmlns:p14="http://schemas.microsoft.com/office/powerpoint/2010/main" val="2186295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endParaRPr lang="en-US"/>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359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add picture</a:t>
            </a:r>
          </a:p>
          <a:p>
            <a:endParaRPr lang="en-US"/>
          </a:p>
        </p:txBody>
      </p:sp>
    </p:spTree>
    <p:extLst>
      <p:ext uri="{BB962C8B-B14F-4D97-AF65-F5344CB8AC3E}">
        <p14:creationId xmlns:p14="http://schemas.microsoft.com/office/powerpoint/2010/main" val="476808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endParaRPr lang="en-US"/>
          </a:p>
        </p:txBody>
      </p:sp>
    </p:spTree>
    <p:extLst>
      <p:ext uri="{BB962C8B-B14F-4D97-AF65-F5344CB8AC3E}">
        <p14:creationId xmlns:p14="http://schemas.microsoft.com/office/powerpoint/2010/main" val="4040880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64149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2087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endParaRPr lang="en-US"/>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endParaRPr lang="en-US"/>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939251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endParaRPr lang="en-US"/>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7618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5216222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78013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457199" y="705124"/>
            <a:ext cx="11272649" cy="1062716"/>
          </a:xfrm>
        </p:spPr>
        <p:txBody>
          <a:bodyPr anchor="b" anchorCtr="0">
            <a:noAutofit/>
          </a:bodyPr>
          <a:lstStyle/>
          <a:p>
            <a:r>
              <a:rPr lang="en-US"/>
              <a:t>Click to edit Master title style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457201" y="2234979"/>
            <a:ext cx="11272648" cy="3969606"/>
          </a:xfrm>
        </p:spPr>
        <p:txBody>
          <a:bodyPr/>
          <a:lstStyle/>
          <a:p>
            <a:endParaRPr lang="en-US"/>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10558300" y="6423914"/>
            <a:ext cx="1171548" cy="365125"/>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02289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endParaRPr lang="en-US" noProof="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a:p>
        </p:txBody>
      </p:sp>
    </p:spTree>
    <p:extLst>
      <p:ext uri="{BB962C8B-B14F-4D97-AF65-F5344CB8AC3E}">
        <p14:creationId xmlns:p14="http://schemas.microsoft.com/office/powerpoint/2010/main" val="335684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562048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712445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20XX</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356676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20XX</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70127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96369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482255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330044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B1561DF-26A0-6739-95BB-64CDC4C2C6C7}"/>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053579F-32D7-9FD1-DC84-FA7E491BF51E}"/>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A544AA-CD43-1627-B3BA-3D86AE3F66BA}"/>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B9861A-053E-6F37-B96F-66C27B486406}"/>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167124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6" r:id="rId16"/>
    <p:sldLayoutId id="2147483817" r:id="rId17"/>
    <p:sldLayoutId id="2147483818" r:id="rId18"/>
    <p:sldLayoutId id="2147483819" r:id="rId19"/>
    <p:sldLayoutId id="2147483820" r:id="rId20"/>
    <p:sldLayoutId id="2147483821" r:id="rId21"/>
    <p:sldLayoutId id="2147483822" r:id="rId22"/>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07/s11042-024-19766-9" TargetMode="External"/><Relationship Id="rId2" Type="http://schemas.openxmlformats.org/officeDocument/2006/relationships/hyperlink" Target="https://doi.org/10.1186/s13098-021-00767-9" TargetMode="External"/><Relationship Id="rId1" Type="http://schemas.openxmlformats.org/officeDocument/2006/relationships/slideLayout" Target="../slideLayouts/slideLayout15.xml"/><Relationship Id="rId5" Type="http://schemas.openxmlformats.org/officeDocument/2006/relationships/hyperlink" Target="https://doi.org/10.1210/clinem/dgaa899" TargetMode="External"/><Relationship Id="rId4" Type="http://schemas.openxmlformats.org/officeDocument/2006/relationships/hyperlink" Target="https://doi.org/10.1109/access.2020.298985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akshaydattatraykhare/diabetes-dataset" TargetMode="External"/><Relationship Id="rId2" Type="http://schemas.openxmlformats.org/officeDocument/2006/relationships/hyperlink" Target="https://www.kaggle.com/datasets/iammustafatz/diabetes-prediction-dataset" TargetMode="External"/><Relationship Id="rId1" Type="http://schemas.openxmlformats.org/officeDocument/2006/relationships/slideLayout" Target="../slideLayouts/slideLayout15.xml"/><Relationship Id="rId4" Type="http://schemas.openxmlformats.org/officeDocument/2006/relationships/hyperlink" Target="https://www.kaggle.com/datasets/alexteboul/diabetes-health-indicators-datas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3" name="Rectangle 2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638620" y="863695"/>
            <a:ext cx="3511233" cy="3779995"/>
          </a:xfrm>
        </p:spPr>
        <p:txBody>
          <a:bodyPr vert="horz" lIns="91440" tIns="45720" rIns="91440" bIns="45720" rtlCol="0" anchor="ctr">
            <a:normAutofit/>
          </a:bodyPr>
          <a:lstStyle/>
          <a:p>
            <a:r>
              <a:rPr lang="en-US" sz="3600">
                <a:solidFill>
                  <a:srgbClr val="FFFFFF"/>
                </a:solidFill>
              </a:rPr>
              <a:t>Real-Time AI powered Health coaching for diabetes</a:t>
            </a:r>
          </a:p>
        </p:txBody>
      </p:sp>
      <p:sp>
        <p:nvSpPr>
          <p:cNvPr id="25" name="Rectangle 2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Placeholder 3" descr="A person touching a robot&#10;&#10;Description automatically generated">
            <a:extLst>
              <a:ext uri="{FF2B5EF4-FFF2-40B4-BE49-F238E27FC236}">
                <a16:creationId xmlns:a16="http://schemas.microsoft.com/office/drawing/2014/main" id="{D7A90BBF-DFC8-11C7-0BB7-B6587D029BF0}"/>
              </a:ext>
            </a:extLst>
          </p:cNvPr>
          <p:cNvPicPr>
            <a:picLocks noGrp="1" noChangeAspect="1"/>
          </p:cNvPicPr>
          <p:nvPr>
            <p:ph type="pic" sz="quarter" idx="13"/>
          </p:nvPr>
        </p:nvPicPr>
        <p:blipFill>
          <a:blip r:embed="rId3"/>
          <a:srcRect l="15618" r="15619" b="1"/>
          <a:stretch/>
        </p:blipFill>
        <p:spPr>
          <a:xfrm>
            <a:off x="4654295" y="457200"/>
            <a:ext cx="7086151" cy="5899650"/>
          </a:xfrm>
          <a:prstGeom prst="rect">
            <a:avLst/>
          </a:prstGeom>
        </p:spPr>
      </p:pic>
      <p:sp>
        <p:nvSpPr>
          <p:cNvPr id="2" name="TextBox 1">
            <a:extLst>
              <a:ext uri="{FF2B5EF4-FFF2-40B4-BE49-F238E27FC236}">
                <a16:creationId xmlns:a16="http://schemas.microsoft.com/office/drawing/2014/main" id="{C35ACBB7-0E00-6C6C-25C7-3DD6B513D3E4}"/>
              </a:ext>
            </a:extLst>
          </p:cNvPr>
          <p:cNvSpPr txBox="1"/>
          <p:nvPr/>
        </p:nvSpPr>
        <p:spPr>
          <a:xfrm>
            <a:off x="398527" y="4754838"/>
            <a:ext cx="4303776" cy="1754326"/>
          </a:xfrm>
          <a:prstGeom prst="rect">
            <a:avLst/>
          </a:prstGeom>
          <a:noFill/>
        </p:spPr>
        <p:txBody>
          <a:bodyPr wrap="square" rtlCol="0">
            <a:spAutoFit/>
          </a:bodyPr>
          <a:lstStyle/>
          <a:p>
            <a:r>
              <a:rPr lang="en-US">
                <a:latin typeface="Times New Roman" panose="02020603050405020304" pitchFamily="18" charset="0"/>
                <a:ea typeface="Times New Roman" panose="02020603050405020304" pitchFamily="18" charset="0"/>
                <a:cs typeface="Arial" panose="020B0604020202020204" pitchFamily="34" charset="0"/>
              </a:rPr>
              <a:t>By</a:t>
            </a:r>
            <a:endParaRPr lang="en-US" sz="1800">
              <a:effectLst/>
              <a:latin typeface="Times New Roman" panose="02020603050405020304" pitchFamily="18" charset="0"/>
              <a:ea typeface="Times New Roman" panose="02020603050405020304" pitchFamily="18" charset="0"/>
              <a:cs typeface="Arial" panose="020B0604020202020204" pitchFamily="34" charset="0"/>
            </a:endParaRPr>
          </a:p>
          <a:p>
            <a:r>
              <a:rPr lang="en-US">
                <a:latin typeface="Times New Roman" panose="02020603050405020304" pitchFamily="18" charset="0"/>
                <a:ea typeface="Times New Roman" panose="02020603050405020304" pitchFamily="18" charset="0"/>
                <a:cs typeface="Arial" panose="020B0604020202020204" pitchFamily="34" charset="0"/>
              </a:rPr>
              <a:t>     </a:t>
            </a:r>
            <a:r>
              <a:rPr lang="en-US" sz="1800">
                <a:effectLst/>
                <a:latin typeface="Times New Roman" panose="02020603050405020304" pitchFamily="18" charset="0"/>
                <a:ea typeface="Times New Roman" panose="02020603050405020304" pitchFamily="18" charset="0"/>
                <a:cs typeface="Arial" panose="020B0604020202020204" pitchFamily="34" charset="0"/>
              </a:rPr>
              <a:t>Ashna Ali</a:t>
            </a:r>
          </a:p>
          <a:p>
            <a:r>
              <a:rPr lang="en-US" sz="1800">
                <a:effectLst/>
                <a:latin typeface="Times New Roman" panose="02020603050405020304" pitchFamily="18" charset="0"/>
                <a:ea typeface="Times New Roman" panose="02020603050405020304" pitchFamily="18" charset="0"/>
                <a:cs typeface="Arial" panose="020B0604020202020204" pitchFamily="34" charset="0"/>
              </a:rPr>
              <a:t>     Sreevardhan Reddy Soma</a:t>
            </a:r>
          </a:p>
          <a:p>
            <a:r>
              <a:rPr lang="en-US" sz="1800">
                <a:effectLst/>
                <a:latin typeface="Times New Roman" panose="02020603050405020304" pitchFamily="18" charset="0"/>
                <a:ea typeface="Times New Roman" panose="02020603050405020304" pitchFamily="18" charset="0"/>
                <a:cs typeface="Arial" panose="020B0604020202020204" pitchFamily="34" charset="0"/>
              </a:rPr>
              <a:t>     Venkata Sai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Veeramalla</a:t>
            </a:r>
            <a:endParaRPr lang="en-US">
              <a:latin typeface="Times New Roman" panose="02020603050405020304" pitchFamily="18" charset="0"/>
              <a:ea typeface="Times New Roman" panose="02020603050405020304" pitchFamily="18" charset="0"/>
              <a:cs typeface="Arial" panose="020B0604020202020204" pitchFamily="34" charset="0"/>
            </a:endParaRPr>
          </a:p>
          <a:p>
            <a:r>
              <a:rPr lang="en-US" sz="1800">
                <a:effectLst/>
                <a:latin typeface="Times New Roman" panose="02020603050405020304" pitchFamily="18" charset="0"/>
                <a:ea typeface="Times New Roman" panose="02020603050405020304" pitchFamily="18" charset="0"/>
                <a:cs typeface="Arial" panose="020B0604020202020204" pitchFamily="34" charset="0"/>
              </a:rPr>
              <a:t>     Sai Kiran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Basetty</a:t>
            </a:r>
            <a:endParaRPr lang="en-US" sz="1800">
              <a:effectLst/>
              <a:latin typeface="Aptos" panose="020B0004020202020204" pitchFamily="34" charset="0"/>
              <a:ea typeface="MS Mincho" panose="02020609040205080304" pitchFamily="49" charset="-128"/>
              <a:cs typeface="Arial" panose="020B0604020202020204" pitchFamily="34" charset="0"/>
            </a:endParaRPr>
          </a:p>
          <a:p>
            <a:endParaRPr lang="en-US"/>
          </a:p>
        </p:txBody>
      </p:sp>
    </p:spTree>
    <p:extLst>
      <p:ext uri="{BB962C8B-B14F-4D97-AF65-F5344CB8AC3E}">
        <p14:creationId xmlns:p14="http://schemas.microsoft.com/office/powerpoint/2010/main" val="103975908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843B-B84F-31C8-2027-26D5A14E457A}"/>
              </a:ext>
            </a:extLst>
          </p:cNvPr>
          <p:cNvSpPr>
            <a:spLocks noGrp="1"/>
          </p:cNvSpPr>
          <p:nvPr>
            <p:ph type="ctrTitle"/>
          </p:nvPr>
        </p:nvSpPr>
        <p:spPr>
          <a:xfrm>
            <a:off x="436882" y="629920"/>
            <a:ext cx="11145518" cy="857504"/>
          </a:xfrm>
        </p:spPr>
        <p:txBody>
          <a:bodyPr/>
          <a:lstStyle/>
          <a:p>
            <a:r>
              <a:rPr lang="en-US"/>
              <a:t>Existing works</a:t>
            </a:r>
          </a:p>
        </p:txBody>
      </p:sp>
      <p:sp>
        <p:nvSpPr>
          <p:cNvPr id="3" name="Subtitle 2">
            <a:extLst>
              <a:ext uri="{FF2B5EF4-FFF2-40B4-BE49-F238E27FC236}">
                <a16:creationId xmlns:a16="http://schemas.microsoft.com/office/drawing/2014/main" id="{C0A66E6B-DCBC-CC08-648F-1F78F11D0E0B}"/>
              </a:ext>
            </a:extLst>
          </p:cNvPr>
          <p:cNvSpPr>
            <a:spLocks noGrp="1"/>
          </p:cNvSpPr>
          <p:nvPr>
            <p:ph type="subTitle" idx="1"/>
          </p:nvPr>
        </p:nvSpPr>
        <p:spPr>
          <a:xfrm>
            <a:off x="436880" y="1719072"/>
            <a:ext cx="11145517" cy="4250244"/>
          </a:xfrm>
        </p:spPr>
        <p:txBody>
          <a:bodyPr/>
          <a:lstStyle/>
          <a:p>
            <a:pPr marL="342900" indent="-342900">
              <a:buFont typeface="+mj-lt"/>
              <a:buAutoNum type="arabicPeriod"/>
            </a:pPr>
            <a:r>
              <a:rPr lang="en-US" sz="1800" b="1">
                <a:effectLst/>
                <a:latin typeface=".SF NS"/>
                <a:ea typeface="Times New Roman" panose="02020603050405020304" pitchFamily="18" charset="0"/>
              </a:rPr>
              <a:t>Machine Learning and Deep Learning Predictive Models for Type 2 Diabetes: A Systematic Review (</a:t>
            </a:r>
            <a:r>
              <a:rPr lang="en-US" sz="1800" b="1" err="1">
                <a:effectLst/>
                <a:latin typeface=".SF NS"/>
                <a:ea typeface="Times New Roman" panose="02020603050405020304" pitchFamily="18" charset="0"/>
              </a:rPr>
              <a:t>Fregoso</a:t>
            </a:r>
            <a:r>
              <a:rPr lang="en-US" sz="1800" b="1">
                <a:effectLst/>
                <a:latin typeface=".SF NS"/>
                <a:ea typeface="Times New Roman" panose="02020603050405020304" pitchFamily="18" charset="0"/>
              </a:rPr>
              <a:t>-Aparicio et al., 2021): </a:t>
            </a:r>
            <a:r>
              <a:rPr lang="en-US" sz="1800">
                <a:effectLst/>
                <a:latin typeface=".SF NS"/>
                <a:ea typeface="Times New Roman" panose="02020603050405020304" pitchFamily="18" charset="0"/>
              </a:rPr>
              <a:t>Analyzed 90 studies; tree-based algorithms like Random Forests excel in accuracy and interpretability; highlights challenges in transparency and clinical applicability of Deep Neural Networks (DNNs).</a:t>
            </a:r>
          </a:p>
          <a:p>
            <a:pPr marL="342900" indent="-342900">
              <a:buFont typeface="+mj-lt"/>
              <a:buAutoNum type="arabicPeriod"/>
            </a:pPr>
            <a:r>
              <a:rPr lang="en-US" sz="1800" b="1">
                <a:effectLst/>
                <a:latin typeface=".SF NS"/>
                <a:ea typeface="Times New Roman" panose="02020603050405020304" pitchFamily="18" charset="0"/>
              </a:rPr>
              <a:t>Machine and deep learning techniques for the prediction of diabetics: a review (Kumar &amp; Vijay Kumar Jha, 2024): </a:t>
            </a:r>
            <a:r>
              <a:rPr lang="en-US">
                <a:solidFill>
                  <a:srgbClr val="0E0E0E"/>
                </a:solidFill>
                <a:effectLst/>
                <a:latin typeface=".SF NS"/>
              </a:rPr>
              <a:t>Overview of ML/DL methodologies; focuses on challenges like class imbalance, model interpretability, and data privacy; discusses successes and limitations of models like SVM, Random Forest, CNN, and RNN.</a:t>
            </a:r>
            <a:endParaRPr lang="en-US" b="1">
              <a:solidFill>
                <a:srgbClr val="0E0E0E"/>
              </a:solidFill>
              <a:effectLst/>
              <a:latin typeface=".SF NS"/>
            </a:endParaRPr>
          </a:p>
          <a:p>
            <a:pPr marL="342900" indent="-342900">
              <a:buFont typeface="+mj-lt"/>
              <a:buAutoNum type="arabicPeriod"/>
            </a:pPr>
            <a:r>
              <a:rPr lang="en-US" sz="1800" b="1">
                <a:effectLst/>
                <a:latin typeface=".SF NS"/>
                <a:ea typeface="Times New Roman" panose="02020603050405020304" pitchFamily="18" charset="0"/>
              </a:rPr>
              <a:t>Diabetes Prediction Using </a:t>
            </a:r>
            <a:r>
              <a:rPr lang="en-US" sz="1800" b="1" err="1">
                <a:effectLst/>
                <a:latin typeface=".SF NS"/>
                <a:ea typeface="Times New Roman" panose="02020603050405020304" pitchFamily="18" charset="0"/>
              </a:rPr>
              <a:t>Ensembling</a:t>
            </a:r>
            <a:r>
              <a:rPr lang="en-US" sz="1800" b="1">
                <a:effectLst/>
                <a:latin typeface=".SF NS"/>
                <a:ea typeface="Times New Roman" panose="02020603050405020304" pitchFamily="18" charset="0"/>
              </a:rPr>
              <a:t> of Different Machine Learning Classifiers (Hasan et al., 2020): </a:t>
            </a:r>
            <a:r>
              <a:rPr lang="en-US">
                <a:solidFill>
                  <a:srgbClr val="0E0E0E"/>
                </a:solidFill>
                <a:effectLst/>
                <a:latin typeface=".SF NS"/>
              </a:rPr>
              <a:t>Combines multiple classifiers (e.g., k-NN, Decision Trees, Random Forest) using a weighted ensemble; achieves high AUC (0.950) by addressing data quality and class imbalance issues.</a:t>
            </a:r>
          </a:p>
          <a:p>
            <a:pPr marL="342900" indent="-342900">
              <a:buFont typeface="+mj-lt"/>
              <a:buAutoNum type="arabicPeriod"/>
            </a:pPr>
            <a:r>
              <a:rPr lang="en-US" sz="1800" b="1">
                <a:effectLst/>
                <a:latin typeface=".SF NS"/>
                <a:ea typeface="Times New Roman" panose="02020603050405020304" pitchFamily="18" charset="0"/>
              </a:rPr>
              <a:t>Early Prediction of Gestational Diabetes Mellitus in the Chinese Population via Advanced Machine Learning” (Wu et al., 2021)</a:t>
            </a:r>
            <a:r>
              <a:rPr lang="en-US" sz="1800" b="1">
                <a:latin typeface=".SF NS"/>
                <a:ea typeface="Times New Roman" panose="02020603050405020304" pitchFamily="18" charset="0"/>
              </a:rPr>
              <a:t>: </a:t>
            </a:r>
            <a:r>
              <a:rPr lang="en-US">
                <a:solidFill>
                  <a:srgbClr val="0E0E0E"/>
                </a:solidFill>
                <a:effectLst/>
                <a:latin typeface=".SF NS"/>
              </a:rPr>
              <a:t>Uses ML to predict GDM in early pregnancy; DNN model with full dataset achieves highest AUC (0.80); emphasizes the importance of thyroid function and lipid metabolism in GDM prediction.</a:t>
            </a:r>
          </a:p>
          <a:p>
            <a:pPr marL="342900" indent="-342900">
              <a:buFont typeface="+mj-lt"/>
              <a:buAutoNum type="arabicPeriod"/>
            </a:pPr>
            <a:endParaRPr lang="en-US" b="1"/>
          </a:p>
        </p:txBody>
      </p:sp>
    </p:spTree>
    <p:extLst>
      <p:ext uri="{BB962C8B-B14F-4D97-AF65-F5344CB8AC3E}">
        <p14:creationId xmlns:p14="http://schemas.microsoft.com/office/powerpoint/2010/main" val="3366912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4CB3-D5DC-C5F7-ED76-6D498C3B4036}"/>
              </a:ext>
            </a:extLst>
          </p:cNvPr>
          <p:cNvSpPr>
            <a:spLocks noGrp="1"/>
          </p:cNvSpPr>
          <p:nvPr>
            <p:ph type="ctrTitle"/>
          </p:nvPr>
        </p:nvSpPr>
        <p:spPr>
          <a:xfrm>
            <a:off x="436881" y="629920"/>
            <a:ext cx="11061435" cy="1020204"/>
          </a:xfrm>
        </p:spPr>
        <p:txBody>
          <a:bodyPr/>
          <a:lstStyle/>
          <a:p>
            <a:r>
              <a:rPr lang="en-US"/>
              <a:t>novelty </a:t>
            </a:r>
          </a:p>
        </p:txBody>
      </p:sp>
      <p:sp>
        <p:nvSpPr>
          <p:cNvPr id="3" name="Subtitle 2">
            <a:extLst>
              <a:ext uri="{FF2B5EF4-FFF2-40B4-BE49-F238E27FC236}">
                <a16:creationId xmlns:a16="http://schemas.microsoft.com/office/drawing/2014/main" id="{2CB31F56-FDA2-078B-3520-86D95DDA62D3}"/>
              </a:ext>
            </a:extLst>
          </p:cNvPr>
          <p:cNvSpPr>
            <a:spLocks noGrp="1"/>
          </p:cNvSpPr>
          <p:nvPr>
            <p:ph type="subTitle" idx="1"/>
          </p:nvPr>
        </p:nvSpPr>
        <p:spPr>
          <a:xfrm>
            <a:off x="436880" y="1933904"/>
            <a:ext cx="11061435" cy="4294176"/>
          </a:xfrm>
        </p:spPr>
        <p:txBody>
          <a:bodyPr/>
          <a:lstStyle/>
          <a:p>
            <a:pPr marL="342900" indent="-342900" algn="just">
              <a:buFont typeface="+mj-lt"/>
              <a:buAutoNum type="arabicPeriod"/>
            </a:pPr>
            <a:r>
              <a:rPr lang="en-US" b="1">
                <a:solidFill>
                  <a:srgbClr val="0E0E0E"/>
                </a:solidFill>
                <a:effectLst/>
                <a:latin typeface=".SF NS"/>
              </a:rPr>
              <a:t>Unified Prediction Model:</a:t>
            </a:r>
            <a:r>
              <a:rPr lang="en-US">
                <a:solidFill>
                  <a:srgbClr val="0E0E0E"/>
                </a:solidFill>
                <a:effectLst/>
                <a:latin typeface=".SF NS"/>
              </a:rPr>
              <a:t> Unlike previous research that focuses on specific diabetes types, our project integrates predictions for pre-diabetes, Type 2 diabetes, and gestational diabetes into a single model.</a:t>
            </a:r>
          </a:p>
          <a:p>
            <a:pPr marL="342900" indent="-342900" algn="just">
              <a:buFont typeface="+mj-lt"/>
              <a:buAutoNum type="arabicPeriod"/>
            </a:pPr>
            <a:r>
              <a:rPr lang="en-US" b="1">
                <a:solidFill>
                  <a:srgbClr val="0E0E0E"/>
                </a:solidFill>
                <a:effectLst/>
                <a:latin typeface=".SF NS"/>
              </a:rPr>
              <a:t>Real-Time Health Coaching:</a:t>
            </a:r>
            <a:r>
              <a:rPr lang="en-US">
                <a:solidFill>
                  <a:srgbClr val="0E0E0E"/>
                </a:solidFill>
                <a:effectLst/>
                <a:latin typeface=".SF NS"/>
              </a:rPr>
              <a:t> Our project uniquely combines prediction with personalized, real-time health coaching, offering actionable steps for prevention and management.</a:t>
            </a:r>
          </a:p>
          <a:p>
            <a:pPr marL="342900" indent="-342900" algn="just">
              <a:buFont typeface="+mj-lt"/>
              <a:buAutoNum type="arabicPeriod"/>
            </a:pPr>
            <a:r>
              <a:rPr lang="en-US" b="1">
                <a:solidFill>
                  <a:srgbClr val="0E0E0E"/>
                </a:solidFill>
                <a:effectLst/>
                <a:latin typeface=".SF NS"/>
              </a:rPr>
              <a:t>User Accessibility:</a:t>
            </a:r>
            <a:r>
              <a:rPr lang="en-US">
                <a:solidFill>
                  <a:srgbClr val="0E0E0E"/>
                </a:solidFill>
                <a:effectLst/>
                <a:latin typeface=".SF NS"/>
              </a:rPr>
              <a:t> The model emphasizes ease of use, ensuring widespread adoption by healthcare providers and individuals alike.</a:t>
            </a:r>
          </a:p>
          <a:p>
            <a:pPr marL="342900" indent="-342900" algn="just">
              <a:buFont typeface="+mj-lt"/>
              <a:buAutoNum type="arabicPeriod"/>
            </a:pPr>
            <a:r>
              <a:rPr lang="en-US" b="1">
                <a:solidFill>
                  <a:srgbClr val="0E0E0E"/>
                </a:solidFill>
                <a:effectLst/>
                <a:latin typeface=".SF NS"/>
              </a:rPr>
              <a:t>Holistic Approach:</a:t>
            </a:r>
            <a:r>
              <a:rPr lang="en-US">
                <a:solidFill>
                  <a:srgbClr val="0E0E0E"/>
                </a:solidFill>
                <a:effectLst/>
                <a:latin typeface=".SF NS"/>
              </a:rPr>
              <a:t> By utilizing a comprehensive dataset, our model provides a personalized approach to diabetes management, filling a critical gap in current AI applications.</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491901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CBC7-CF91-2A6A-9456-DE5ACC844436}"/>
              </a:ext>
            </a:extLst>
          </p:cNvPr>
          <p:cNvSpPr>
            <a:spLocks noGrp="1"/>
          </p:cNvSpPr>
          <p:nvPr>
            <p:ph type="ctrTitle"/>
          </p:nvPr>
        </p:nvSpPr>
        <p:spPr>
          <a:xfrm>
            <a:off x="436882" y="629920"/>
            <a:ext cx="10938254" cy="1072756"/>
          </a:xfrm>
        </p:spPr>
        <p:txBody>
          <a:bodyPr/>
          <a:lstStyle/>
          <a:p>
            <a:r>
              <a:rPr lang="en-US"/>
              <a:t>conclusion</a:t>
            </a:r>
          </a:p>
        </p:txBody>
      </p:sp>
      <p:sp>
        <p:nvSpPr>
          <p:cNvPr id="3" name="Subtitle 2">
            <a:extLst>
              <a:ext uri="{FF2B5EF4-FFF2-40B4-BE49-F238E27FC236}">
                <a16:creationId xmlns:a16="http://schemas.microsoft.com/office/drawing/2014/main" id="{312FC6BB-F22A-1A81-97E8-789DFB5D1957}"/>
              </a:ext>
            </a:extLst>
          </p:cNvPr>
          <p:cNvSpPr>
            <a:spLocks noGrp="1"/>
          </p:cNvSpPr>
          <p:nvPr>
            <p:ph type="subTitle" idx="1"/>
          </p:nvPr>
        </p:nvSpPr>
        <p:spPr>
          <a:xfrm>
            <a:off x="436880" y="2123090"/>
            <a:ext cx="10938253" cy="3846226"/>
          </a:xfrm>
        </p:spPr>
        <p:txBody>
          <a:bodyPr/>
          <a:lstStyle/>
          <a:p>
            <a:pPr marL="285750" indent="-285750">
              <a:buFont typeface="Arial" panose="020B0604020202020204" pitchFamily="34" charset="0"/>
              <a:buChar char="•"/>
            </a:pPr>
            <a:r>
              <a:rPr lang="en-US">
                <a:solidFill>
                  <a:srgbClr val="0E0E0E"/>
                </a:solidFill>
                <a:effectLst/>
                <a:latin typeface=".SF NS"/>
              </a:rPr>
              <a:t>Our project predicts pre-diabetes, Type 2 diabetes, and gestational diabetes in one integrated model.</a:t>
            </a:r>
          </a:p>
          <a:p>
            <a:pPr marL="285750" indent="-285750">
              <a:buFont typeface="Arial" panose="020B0604020202020204" pitchFamily="34" charset="0"/>
              <a:buChar char="•"/>
            </a:pPr>
            <a:r>
              <a:rPr lang="en-US">
                <a:solidFill>
                  <a:srgbClr val="0E0E0E"/>
                </a:solidFill>
                <a:latin typeface=".SF NS"/>
              </a:rPr>
              <a:t>O</a:t>
            </a:r>
            <a:r>
              <a:rPr lang="en-US">
                <a:solidFill>
                  <a:srgbClr val="0E0E0E"/>
                </a:solidFill>
                <a:effectLst/>
                <a:latin typeface=".SF NS"/>
              </a:rPr>
              <a:t>ffering personalized, real-time guidance to help users prevent and manage diabetes effectively.</a:t>
            </a:r>
          </a:p>
          <a:p>
            <a:pPr marL="285750" indent="-285750">
              <a:buFont typeface="Arial" panose="020B0604020202020204" pitchFamily="34" charset="0"/>
              <a:buChar char="•"/>
            </a:pPr>
            <a:r>
              <a:rPr lang="en-US">
                <a:solidFill>
                  <a:srgbClr val="0E0E0E"/>
                </a:solidFill>
                <a:effectLst/>
                <a:latin typeface=".SF NS"/>
              </a:rPr>
              <a:t>Using detailed data on demographics, lifestyle, and health, our model provides a well-rounded approach to diabetes management.</a:t>
            </a:r>
          </a:p>
          <a:p>
            <a:pPr marL="285750" indent="-285750">
              <a:buFont typeface="Arial" panose="020B0604020202020204" pitchFamily="34" charset="0"/>
              <a:buChar char="•"/>
            </a:pPr>
            <a:r>
              <a:rPr lang="en-US">
                <a:solidFill>
                  <a:srgbClr val="0E0E0E"/>
                </a:solidFill>
                <a:effectLst/>
                <a:latin typeface=".SF NS"/>
              </a:rPr>
              <a:t>This project fills important gaps in current AI tools for diabetes, improving both prediction and prevention.</a:t>
            </a:r>
          </a:p>
          <a:p>
            <a:endParaRPr lang="en-US">
              <a:solidFill>
                <a:srgbClr val="0E0E0E"/>
              </a:solidFill>
              <a:effectLst/>
              <a:latin typeface=".SF NS"/>
            </a:endParaRPr>
          </a:p>
          <a:p>
            <a:pPr marL="285750" indent="-285750">
              <a:buFont typeface="Arial" panose="020B0604020202020204" pitchFamily="34" charset="0"/>
              <a:buChar char="•"/>
            </a:pPr>
            <a:endParaRPr lang="en-US">
              <a:solidFill>
                <a:srgbClr val="0E0E0E"/>
              </a:solidFill>
              <a:effectLst/>
              <a:latin typeface=".SF NS"/>
            </a:endParaRP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05583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89679-F8B3-AD19-C31E-9BFA7222395E}"/>
              </a:ext>
            </a:extLst>
          </p:cNvPr>
          <p:cNvSpPr>
            <a:spLocks noGrp="1"/>
          </p:cNvSpPr>
          <p:nvPr>
            <p:ph type="ctrTitle"/>
          </p:nvPr>
        </p:nvSpPr>
        <p:spPr>
          <a:xfrm>
            <a:off x="436882" y="629920"/>
            <a:ext cx="11071946" cy="1125308"/>
          </a:xfrm>
        </p:spPr>
        <p:txBody>
          <a:bodyPr/>
          <a:lstStyle/>
          <a:p>
            <a:r>
              <a:rPr lang="en-US"/>
              <a:t>references</a:t>
            </a:r>
          </a:p>
        </p:txBody>
      </p:sp>
      <p:sp>
        <p:nvSpPr>
          <p:cNvPr id="3" name="Subtitle 2">
            <a:extLst>
              <a:ext uri="{FF2B5EF4-FFF2-40B4-BE49-F238E27FC236}">
                <a16:creationId xmlns:a16="http://schemas.microsoft.com/office/drawing/2014/main" id="{357278CC-0E8F-8B40-3586-F1AB387B89E6}"/>
              </a:ext>
            </a:extLst>
          </p:cNvPr>
          <p:cNvSpPr>
            <a:spLocks noGrp="1"/>
          </p:cNvSpPr>
          <p:nvPr>
            <p:ph type="subTitle" idx="1"/>
          </p:nvPr>
        </p:nvSpPr>
        <p:spPr>
          <a:xfrm>
            <a:off x="436881" y="1944414"/>
            <a:ext cx="11071946" cy="4024902"/>
          </a:xfrm>
        </p:spPr>
        <p:txBody>
          <a:bodyPr/>
          <a:lstStyle/>
          <a:p>
            <a:pPr marL="342900" marR="0" indent="-342900">
              <a:lnSpc>
                <a:spcPct val="116000"/>
              </a:lnSpc>
              <a:spcBef>
                <a:spcPts val="0"/>
              </a:spcBef>
              <a:spcAft>
                <a:spcPts val="0"/>
              </a:spcAft>
              <a:buFont typeface="+mj-lt"/>
              <a:buAutoNum type="arabicPeriod"/>
            </a:pPr>
            <a:r>
              <a:rPr lang="en-US" sz="1800">
                <a:effectLst/>
                <a:latin typeface=".SF NS"/>
                <a:ea typeface="Times New Roman" panose="02020603050405020304" pitchFamily="18" charset="0"/>
                <a:cs typeface="Arial" panose="020B0604020202020204" pitchFamily="34" charset="0"/>
              </a:rPr>
              <a:t>Fregoso-Aparicio, L., Noguez, J., Montesinos, L., &amp; García-García, J. A. (2021). Machine learning and deep learning predictive models for type 2 diabetes: a systematic review. </a:t>
            </a:r>
            <a:r>
              <a:rPr lang="en-US" sz="1800" i="1">
                <a:effectLst/>
                <a:latin typeface=".SF NS"/>
                <a:ea typeface="Times New Roman" panose="02020603050405020304" pitchFamily="18" charset="0"/>
                <a:cs typeface="Arial" panose="020B0604020202020204" pitchFamily="34" charset="0"/>
              </a:rPr>
              <a:t>Diabetology &amp; Metabolic Syndrome</a:t>
            </a:r>
            <a:r>
              <a:rPr lang="en-US" sz="1800">
                <a:effectLst/>
                <a:latin typeface=".SF NS"/>
                <a:ea typeface="Times New Roman" panose="02020603050405020304" pitchFamily="18" charset="0"/>
                <a:cs typeface="Arial" panose="020B0604020202020204" pitchFamily="34" charset="0"/>
              </a:rPr>
              <a:t>, </a:t>
            </a:r>
            <a:r>
              <a:rPr lang="en-US" sz="1800" i="1">
                <a:effectLst/>
                <a:latin typeface=".SF NS"/>
                <a:ea typeface="Times New Roman" panose="02020603050405020304" pitchFamily="18" charset="0"/>
                <a:cs typeface="Arial" panose="020B0604020202020204" pitchFamily="34" charset="0"/>
              </a:rPr>
              <a:t>13</a:t>
            </a:r>
            <a:r>
              <a:rPr lang="en-US" sz="1800">
                <a:effectLst/>
                <a:latin typeface=".SF NS"/>
                <a:ea typeface="Times New Roman" panose="02020603050405020304" pitchFamily="18" charset="0"/>
                <a:cs typeface="Arial" panose="020B0604020202020204" pitchFamily="34" charset="0"/>
              </a:rPr>
              <a:t>(1). </a:t>
            </a:r>
            <a:r>
              <a:rPr lang="en-US" sz="1800" u="sng">
                <a:solidFill>
                  <a:srgbClr val="467886"/>
                </a:solidFill>
                <a:effectLst/>
                <a:latin typeface=".SF NS"/>
                <a:ea typeface="Times New Roman" panose="02020603050405020304" pitchFamily="18" charset="0"/>
                <a:cs typeface="Arial" panose="020B0604020202020204" pitchFamily="34" charset="0"/>
                <a:hlinkClick r:id="rId2"/>
              </a:rPr>
              <a:t>https://doi.org/10.1186/s13098-021-00767-9</a:t>
            </a:r>
            <a:endParaRPr lang="en-US" u="sng">
              <a:solidFill>
                <a:srgbClr val="467886"/>
              </a:solidFill>
              <a:latin typeface=".SF NS"/>
              <a:ea typeface="MS Mincho" panose="02020609040205080304" pitchFamily="49" charset="-128"/>
              <a:cs typeface="Arial" panose="020B0604020202020204" pitchFamily="34" charset="0"/>
            </a:endParaRPr>
          </a:p>
          <a:p>
            <a:pPr marL="342900" marR="0" indent="-342900">
              <a:lnSpc>
                <a:spcPct val="116000"/>
              </a:lnSpc>
              <a:spcBef>
                <a:spcPts val="0"/>
              </a:spcBef>
              <a:spcAft>
                <a:spcPts val="0"/>
              </a:spcAft>
              <a:buFont typeface="+mj-lt"/>
              <a:buAutoNum type="arabicPeriod"/>
            </a:pPr>
            <a:r>
              <a:rPr lang="en-US" sz="1800">
                <a:effectLst/>
                <a:latin typeface=".SF NS"/>
                <a:ea typeface="Times New Roman" panose="02020603050405020304" pitchFamily="18" charset="0"/>
                <a:cs typeface="Arial" panose="020B0604020202020204" pitchFamily="34" charset="0"/>
              </a:rPr>
              <a:t>Kumar, S., &amp; Vijay Kumar Jha. (2024). Machine and deep learning techniques for the prediction of diabetics: a review. </a:t>
            </a:r>
            <a:r>
              <a:rPr lang="en-US" sz="1800" i="1">
                <a:effectLst/>
                <a:latin typeface=".SF NS"/>
                <a:ea typeface="Times New Roman" panose="02020603050405020304" pitchFamily="18" charset="0"/>
                <a:cs typeface="Arial" panose="020B0604020202020204" pitchFamily="34" charset="0"/>
              </a:rPr>
              <a:t>Multimedia Tools and Applications</a:t>
            </a:r>
            <a:r>
              <a:rPr lang="en-US" sz="1800">
                <a:effectLst/>
                <a:latin typeface=".SF NS"/>
                <a:ea typeface="Times New Roman" panose="02020603050405020304" pitchFamily="18" charset="0"/>
                <a:cs typeface="Arial" panose="020B0604020202020204" pitchFamily="34" charset="0"/>
              </a:rPr>
              <a:t>. </a:t>
            </a:r>
            <a:r>
              <a:rPr lang="en-US" sz="1800" u="sng">
                <a:solidFill>
                  <a:srgbClr val="467886"/>
                </a:solidFill>
                <a:effectLst/>
                <a:latin typeface=".SF NS"/>
                <a:ea typeface="Times New Roman" panose="02020603050405020304" pitchFamily="18" charset="0"/>
                <a:cs typeface="Arial" panose="020B0604020202020204" pitchFamily="34" charset="0"/>
                <a:hlinkClick r:id="rId3"/>
              </a:rPr>
              <a:t>https://doi.org/10.1007/s11042-024-19766-9</a:t>
            </a:r>
            <a:endParaRPr lang="en-US" u="sng">
              <a:solidFill>
                <a:srgbClr val="467886"/>
              </a:solidFill>
              <a:latin typeface=".SF NS"/>
              <a:ea typeface="MS Mincho" panose="02020609040205080304" pitchFamily="49" charset="-128"/>
              <a:cs typeface="Arial" panose="020B0604020202020204" pitchFamily="34" charset="0"/>
            </a:endParaRPr>
          </a:p>
          <a:p>
            <a:pPr marL="342900" marR="0" indent="-342900">
              <a:lnSpc>
                <a:spcPct val="116000"/>
              </a:lnSpc>
              <a:spcBef>
                <a:spcPts val="0"/>
              </a:spcBef>
              <a:spcAft>
                <a:spcPts val="0"/>
              </a:spcAft>
              <a:buFont typeface="+mj-lt"/>
              <a:buAutoNum type="arabicPeriod"/>
            </a:pPr>
            <a:r>
              <a:rPr lang="en-US" sz="1800">
                <a:effectLst/>
                <a:latin typeface=".SF NS"/>
                <a:ea typeface="Times New Roman" panose="02020603050405020304" pitchFamily="18" charset="0"/>
                <a:cs typeface="Arial" panose="020B0604020202020204" pitchFamily="34" charset="0"/>
              </a:rPr>
              <a:t>Hasan, Md. K., Alam, Md. A., Das, D., Hossain, E., &amp; Hasan, M. (2020). Diabetes Prediction Using </a:t>
            </a:r>
            <a:r>
              <a:rPr lang="en-US" sz="1800" err="1">
                <a:effectLst/>
                <a:latin typeface=".SF NS"/>
                <a:ea typeface="Times New Roman" panose="02020603050405020304" pitchFamily="18" charset="0"/>
                <a:cs typeface="Arial" panose="020B0604020202020204" pitchFamily="34" charset="0"/>
              </a:rPr>
              <a:t>Ensembling</a:t>
            </a:r>
            <a:r>
              <a:rPr lang="en-US" sz="1800">
                <a:effectLst/>
                <a:latin typeface=".SF NS"/>
                <a:ea typeface="Times New Roman" panose="02020603050405020304" pitchFamily="18" charset="0"/>
                <a:cs typeface="Arial" panose="020B0604020202020204" pitchFamily="34" charset="0"/>
              </a:rPr>
              <a:t> of Different Machine Learning Classifiers. </a:t>
            </a:r>
            <a:r>
              <a:rPr lang="en-US" sz="1800" i="1">
                <a:effectLst/>
                <a:latin typeface=".SF NS"/>
                <a:ea typeface="Times New Roman" panose="02020603050405020304" pitchFamily="18" charset="0"/>
                <a:cs typeface="Arial" panose="020B0604020202020204" pitchFamily="34" charset="0"/>
              </a:rPr>
              <a:t>IEEE Access</a:t>
            </a:r>
            <a:r>
              <a:rPr lang="en-US" sz="1800">
                <a:effectLst/>
                <a:latin typeface=".SF NS"/>
                <a:ea typeface="Times New Roman" panose="02020603050405020304" pitchFamily="18" charset="0"/>
                <a:cs typeface="Arial" panose="020B0604020202020204" pitchFamily="34" charset="0"/>
              </a:rPr>
              <a:t>, </a:t>
            </a:r>
            <a:r>
              <a:rPr lang="en-US" sz="1800" i="1">
                <a:effectLst/>
                <a:latin typeface=".SF NS"/>
                <a:ea typeface="Times New Roman" panose="02020603050405020304" pitchFamily="18" charset="0"/>
                <a:cs typeface="Arial" panose="020B0604020202020204" pitchFamily="34" charset="0"/>
              </a:rPr>
              <a:t>8</a:t>
            </a:r>
            <a:r>
              <a:rPr lang="en-US" sz="1800">
                <a:effectLst/>
                <a:latin typeface=".SF NS"/>
                <a:ea typeface="Times New Roman" panose="02020603050405020304" pitchFamily="18" charset="0"/>
                <a:cs typeface="Arial" panose="020B0604020202020204" pitchFamily="34" charset="0"/>
              </a:rPr>
              <a:t>, 76516–76531. </a:t>
            </a:r>
            <a:r>
              <a:rPr lang="en-US" sz="1800" u="sng">
                <a:solidFill>
                  <a:srgbClr val="467886"/>
                </a:solidFill>
                <a:effectLst/>
                <a:latin typeface=".SF NS"/>
                <a:ea typeface="Times New Roman" panose="02020603050405020304" pitchFamily="18" charset="0"/>
                <a:cs typeface="Arial" panose="020B0604020202020204" pitchFamily="34" charset="0"/>
                <a:hlinkClick r:id="rId4"/>
              </a:rPr>
              <a:t>https://doi.org/10.1109/access.2020.2989857</a:t>
            </a:r>
            <a:endParaRPr lang="en-US" u="sng">
              <a:solidFill>
                <a:srgbClr val="467886"/>
              </a:solidFill>
              <a:latin typeface=".SF NS"/>
              <a:ea typeface="MS Mincho" panose="02020609040205080304" pitchFamily="49" charset="-128"/>
              <a:cs typeface="Arial" panose="020B0604020202020204" pitchFamily="34" charset="0"/>
            </a:endParaRPr>
          </a:p>
          <a:p>
            <a:pPr marL="342900" marR="0" indent="-342900">
              <a:lnSpc>
                <a:spcPct val="116000"/>
              </a:lnSpc>
              <a:spcBef>
                <a:spcPts val="0"/>
              </a:spcBef>
              <a:spcAft>
                <a:spcPts val="0"/>
              </a:spcAft>
              <a:buFont typeface="+mj-lt"/>
              <a:buAutoNum type="arabicPeriod"/>
            </a:pPr>
            <a:r>
              <a:rPr lang="en-US" sz="1800">
                <a:effectLst/>
                <a:latin typeface=".SF NS"/>
                <a:ea typeface="Times New Roman" panose="02020603050405020304" pitchFamily="18" charset="0"/>
                <a:cs typeface="Arial" panose="020B0604020202020204" pitchFamily="34" charset="0"/>
              </a:rPr>
              <a:t>Wu, Y.-T., Zhang, C., Ben W.J. Mol, Kawai, A., Li, C., Chen, L., Wang, Y., Sheng, J.-Z., Fan, J., Shi, Y., &amp; Huang, H.-F. (2021). Early Prediction of Gestational Diabetes Mellitus in the Chinese Population via Advanced Machine Learning. </a:t>
            </a:r>
            <a:r>
              <a:rPr lang="en-US" sz="1800" i="1">
                <a:effectLst/>
                <a:latin typeface=".SF NS"/>
                <a:ea typeface="Times New Roman" panose="02020603050405020304" pitchFamily="18" charset="0"/>
                <a:cs typeface="Arial" panose="020B0604020202020204" pitchFamily="34" charset="0"/>
              </a:rPr>
              <a:t>The Journal of Clinical Endocrinology and Metabolism</a:t>
            </a:r>
            <a:r>
              <a:rPr lang="en-US" sz="1800">
                <a:effectLst/>
                <a:latin typeface=".SF NS"/>
                <a:ea typeface="Times New Roman" panose="02020603050405020304" pitchFamily="18" charset="0"/>
                <a:cs typeface="Arial" panose="020B0604020202020204" pitchFamily="34" charset="0"/>
              </a:rPr>
              <a:t>, </a:t>
            </a:r>
            <a:r>
              <a:rPr lang="en-US" sz="1800" i="1">
                <a:effectLst/>
                <a:latin typeface=".SF NS"/>
                <a:ea typeface="Times New Roman" panose="02020603050405020304" pitchFamily="18" charset="0"/>
                <a:cs typeface="Arial" panose="020B0604020202020204" pitchFamily="34" charset="0"/>
              </a:rPr>
              <a:t>106</a:t>
            </a:r>
            <a:r>
              <a:rPr lang="en-US" sz="1800">
                <a:effectLst/>
                <a:latin typeface=".SF NS"/>
                <a:ea typeface="Times New Roman" panose="02020603050405020304" pitchFamily="18" charset="0"/>
                <a:cs typeface="Arial" panose="020B0604020202020204" pitchFamily="34" charset="0"/>
              </a:rPr>
              <a:t>(3), e1191–e1205. </a:t>
            </a:r>
            <a:r>
              <a:rPr lang="en-US" sz="1800" u="sng">
                <a:solidFill>
                  <a:srgbClr val="467886"/>
                </a:solidFill>
                <a:effectLst/>
                <a:latin typeface=".SF NS"/>
                <a:ea typeface="Times New Roman" panose="02020603050405020304" pitchFamily="18" charset="0"/>
                <a:cs typeface="Arial" panose="020B0604020202020204" pitchFamily="34" charset="0"/>
                <a:hlinkClick r:id="rId5"/>
              </a:rPr>
              <a:t>https://doi.org/10.1210/clinem/dgaa899</a:t>
            </a:r>
            <a:endParaRPr lang="en-US" sz="1800">
              <a:effectLst/>
              <a:latin typeface=".SF NS"/>
              <a:ea typeface="MS Mincho" panose="02020609040205080304" pitchFamily="49" charset="-128"/>
              <a:cs typeface="Arial" panose="020B0604020202020204" pitchFamily="34" charset="0"/>
            </a:endParaRPr>
          </a:p>
          <a:p>
            <a:endParaRPr lang="en-US"/>
          </a:p>
        </p:txBody>
      </p:sp>
    </p:spTree>
    <p:extLst>
      <p:ext uri="{BB962C8B-B14F-4D97-AF65-F5344CB8AC3E}">
        <p14:creationId xmlns:p14="http://schemas.microsoft.com/office/powerpoint/2010/main" val="3069430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4C5E0-FD6A-8D8B-0949-77AA6139C16F}"/>
              </a:ext>
            </a:extLst>
          </p:cNvPr>
          <p:cNvSpPr>
            <a:spLocks noGrp="1"/>
          </p:cNvSpPr>
          <p:nvPr>
            <p:ph type="title"/>
          </p:nvPr>
        </p:nvSpPr>
        <p:spPr/>
        <p:txBody>
          <a:bodyPr/>
          <a:lstStyle/>
          <a:p>
            <a:r>
              <a:rPr lang="en-US" dirty="0"/>
              <a:t>Team Members and </a:t>
            </a:r>
            <a:r>
              <a:rPr lang="en-US" dirty="0" err="1"/>
              <a:t>RoleS</a:t>
            </a:r>
            <a:br>
              <a:rPr lang="en-US" dirty="0"/>
            </a:br>
            <a:endParaRPr lang="en-US" dirty="0"/>
          </a:p>
        </p:txBody>
      </p:sp>
      <p:sp>
        <p:nvSpPr>
          <p:cNvPr id="3" name="Content Placeholder 2">
            <a:extLst>
              <a:ext uri="{FF2B5EF4-FFF2-40B4-BE49-F238E27FC236}">
                <a16:creationId xmlns:a16="http://schemas.microsoft.com/office/drawing/2014/main" id="{E59FEDE3-6846-1F44-6A82-9A43A8206F1B}"/>
              </a:ext>
            </a:extLst>
          </p:cNvPr>
          <p:cNvSpPr>
            <a:spLocks noGrp="1"/>
          </p:cNvSpPr>
          <p:nvPr>
            <p:ph idx="1"/>
          </p:nvPr>
        </p:nvSpPr>
        <p:spPr>
          <a:xfrm>
            <a:off x="581192" y="1890876"/>
            <a:ext cx="11029615" cy="4084474"/>
          </a:xfrm>
        </p:spPr>
        <p:txBody>
          <a:bodyPr>
            <a:normAutofit lnSpcReduction="10000"/>
          </a:bodyPr>
          <a:lstStyle/>
          <a:p>
            <a:pPr marL="305435" indent="-305435"/>
            <a:r>
              <a:rPr lang="en-US" dirty="0"/>
              <a:t>Ashna Ali, Project Lead</a:t>
            </a:r>
          </a:p>
          <a:p>
            <a:pPr marL="629920" lvl="1" indent="-305435">
              <a:buFont typeface="Courier New,monospace" panose="05020102010507070707" pitchFamily="18" charset="2"/>
              <a:buChar char="o"/>
            </a:pPr>
            <a:r>
              <a:rPr lang="en-US" dirty="0"/>
              <a:t>Coordinated other team members and set deadlines for tasks</a:t>
            </a:r>
          </a:p>
          <a:p>
            <a:pPr marL="629920" lvl="1" indent="-305435">
              <a:buFont typeface="Courier New,monospace" panose="05020102010507070707" pitchFamily="18" charset="2"/>
              <a:buChar char="o"/>
            </a:pPr>
            <a:r>
              <a:rPr lang="en-US" dirty="0"/>
              <a:t>Literature review</a:t>
            </a:r>
          </a:p>
          <a:p>
            <a:pPr marL="629920" lvl="1" indent="-305435">
              <a:buFont typeface="Courier New,monospace" panose="05020102010507070707" pitchFamily="18" charset="2"/>
              <a:buChar char="o"/>
            </a:pPr>
            <a:r>
              <a:rPr lang="en-US" dirty="0"/>
              <a:t>Back-end, Preprocessing Data</a:t>
            </a:r>
          </a:p>
          <a:p>
            <a:pPr marL="305435" indent="-305435"/>
            <a:r>
              <a:rPr lang="en-US" dirty="0"/>
              <a:t>Sai Kiran</a:t>
            </a:r>
          </a:p>
          <a:p>
            <a:pPr marL="629920" lvl="1" indent="-305435">
              <a:buFont typeface="Courier New" panose="05020102010507070707" pitchFamily="18" charset="2"/>
              <a:buChar char="o"/>
            </a:pPr>
            <a:r>
              <a:rPr lang="en-US" dirty="0"/>
              <a:t>Model training, UI framework</a:t>
            </a:r>
          </a:p>
          <a:p>
            <a:pPr marL="305435" indent="-305435"/>
            <a:r>
              <a:rPr lang="en-US" dirty="0"/>
              <a:t>Venkata</a:t>
            </a:r>
          </a:p>
          <a:p>
            <a:pPr marL="629920" lvl="1" indent="-305435">
              <a:buFont typeface="Courier New" panose="05020102010507070707" pitchFamily="18" charset="2"/>
              <a:buChar char="o"/>
            </a:pPr>
            <a:r>
              <a:rPr lang="en-US" dirty="0"/>
              <a:t>Preprocessing Data and Analysis, model building</a:t>
            </a:r>
          </a:p>
          <a:p>
            <a:pPr marL="629920" lvl="1" indent="-305435">
              <a:buFont typeface="Courier New" panose="05020102010507070707" pitchFamily="18" charset="2"/>
              <a:buChar char="o"/>
            </a:pPr>
            <a:r>
              <a:rPr lang="en-US" dirty="0"/>
              <a:t>Researched on potential datasets</a:t>
            </a:r>
          </a:p>
          <a:p>
            <a:pPr marL="305435" indent="-305435"/>
            <a:r>
              <a:rPr lang="en-US" dirty="0" err="1"/>
              <a:t>Sreevardhan</a:t>
            </a:r>
          </a:p>
          <a:p>
            <a:pPr marL="629920" lvl="1" indent="-305435">
              <a:buFont typeface="Courier New" panose="05020102010507070707" pitchFamily="18" charset="2"/>
              <a:buChar char="o"/>
            </a:pPr>
            <a:r>
              <a:rPr lang="en-US" dirty="0">
                <a:cs typeface="Times New Roman"/>
              </a:rPr>
              <a:t>model</a:t>
            </a:r>
            <a:r>
              <a:rPr lang="en-US" dirty="0">
                <a:latin typeface="Gill Sans MT" panose="020B0502020104020203"/>
                <a:cs typeface="Times New Roman"/>
              </a:rPr>
              <a:t> training, UI framework (frontend)</a:t>
            </a:r>
            <a:endParaRPr lang="en-US"/>
          </a:p>
          <a:p>
            <a:pPr marL="629920" lvl="1" indent="-305435">
              <a:buFont typeface="Courier New" panose="05020102010507070707" pitchFamily="18" charset="2"/>
              <a:buChar char="o"/>
            </a:pPr>
            <a:endParaRPr lang="en-US" dirty="0">
              <a:latin typeface="Gill Sans MT" panose="020B0502020104020203"/>
              <a:cs typeface="Times New Roman"/>
            </a:endParaRPr>
          </a:p>
          <a:p>
            <a:pPr marL="305435" indent="-305435"/>
            <a:endParaRPr lang="en-US" dirty="0">
              <a:latin typeface="Gill Sans MT" panose="020B0502020104020203"/>
              <a:cs typeface="Times New Roman"/>
            </a:endParaRPr>
          </a:p>
          <a:p>
            <a:pPr marL="629920" lvl="1" indent="-305435">
              <a:buFont typeface="Courier New" panose="05020102010507070707" pitchFamily="18" charset="2"/>
              <a:buChar char="o"/>
            </a:pPr>
            <a:endParaRPr lang="en-US"/>
          </a:p>
        </p:txBody>
      </p:sp>
    </p:spTree>
    <p:extLst>
      <p:ext uri="{BB962C8B-B14F-4D97-AF65-F5344CB8AC3E}">
        <p14:creationId xmlns:p14="http://schemas.microsoft.com/office/powerpoint/2010/main" val="329426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Rectangle 49">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b="0" kern="1200" cap="all">
                <a:solidFill>
                  <a:schemeClr val="tx1">
                    <a:lumMod val="75000"/>
                    <a:lumOff val="25000"/>
                  </a:schemeClr>
                </a:solidFill>
                <a:latin typeface="+mj-lt"/>
                <a:ea typeface="+mj-ea"/>
                <a:cs typeface="+mj-cs"/>
              </a:rPr>
              <a:t>Agenda	</a:t>
            </a:r>
          </a:p>
        </p:txBody>
      </p:sp>
      <p:graphicFrame>
        <p:nvGraphicFramePr>
          <p:cNvPr id="15" name="Content Placeholder 7">
            <a:extLst>
              <a:ext uri="{FF2B5EF4-FFF2-40B4-BE49-F238E27FC236}">
                <a16:creationId xmlns:a16="http://schemas.microsoft.com/office/drawing/2014/main" id="{66EE90F8-3D07-8EEC-C9E2-26D24EFD0F0E}"/>
              </a:ext>
            </a:extLst>
          </p:cNvPr>
          <p:cNvGraphicFramePr>
            <a:graphicFrameLocks noGrp="1"/>
          </p:cNvGraphicFramePr>
          <p:nvPr>
            <p:ph sz="quarter" idx="4"/>
            <p:extLst>
              <p:ext uri="{D42A27DB-BD31-4B8C-83A1-F6EECF244321}">
                <p14:modId xmlns:p14="http://schemas.microsoft.com/office/powerpoint/2010/main" val="281730798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1125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6467-0430-DA3B-2809-02E8DA9FB192}"/>
              </a:ext>
            </a:extLst>
          </p:cNvPr>
          <p:cNvSpPr>
            <a:spLocks noGrp="1"/>
          </p:cNvSpPr>
          <p:nvPr>
            <p:ph type="title"/>
          </p:nvPr>
        </p:nvSpPr>
        <p:spPr>
          <a:xfrm>
            <a:off x="457200" y="640079"/>
            <a:ext cx="11186885" cy="1130209"/>
          </a:xfrm>
        </p:spPr>
        <p:txBody>
          <a:bodyPr/>
          <a:lstStyle/>
          <a:p>
            <a:r>
              <a:rPr lang="en-US"/>
              <a:t>Introduction</a:t>
            </a:r>
          </a:p>
        </p:txBody>
      </p:sp>
      <p:graphicFrame>
        <p:nvGraphicFramePr>
          <p:cNvPr id="7" name="Content Placeholder 2">
            <a:extLst>
              <a:ext uri="{FF2B5EF4-FFF2-40B4-BE49-F238E27FC236}">
                <a16:creationId xmlns:a16="http://schemas.microsoft.com/office/drawing/2014/main" id="{AFEA426D-0EDD-50CC-49C7-B606B8BE1870}"/>
              </a:ext>
            </a:extLst>
          </p:cNvPr>
          <p:cNvGraphicFramePr>
            <a:graphicFrameLocks noGrp="1"/>
          </p:cNvGraphicFramePr>
          <p:nvPr>
            <p:ph sz="quarter" idx="4"/>
          </p:nvPr>
        </p:nvGraphicFramePr>
        <p:xfrm>
          <a:off x="457201" y="1810186"/>
          <a:ext cx="11177814" cy="4563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470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5" name="Rectangle 14">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35499F-C44B-9E7A-C1CC-1BB60F806545}"/>
              </a:ext>
            </a:extLst>
          </p:cNvPr>
          <p:cNvSpPr>
            <a:spLocks noGrp="1"/>
          </p:cNvSpPr>
          <p:nvPr>
            <p:ph type="title"/>
          </p:nvPr>
        </p:nvSpPr>
        <p:spPr>
          <a:xfrm>
            <a:off x="581193" y="702156"/>
            <a:ext cx="6309003" cy="1013800"/>
          </a:xfrm>
        </p:spPr>
        <p:txBody>
          <a:bodyPr vert="horz" lIns="91440" tIns="45720" rIns="91440" bIns="45720" rtlCol="0" anchor="b">
            <a:normAutofit/>
          </a:bodyPr>
          <a:lstStyle/>
          <a:p>
            <a:r>
              <a:rPr lang="en-US" b="0" kern="1200" cap="all">
                <a:solidFill>
                  <a:schemeClr val="tx2"/>
                </a:solidFill>
                <a:latin typeface="+mj-lt"/>
                <a:ea typeface="+mj-ea"/>
                <a:cs typeface="+mj-cs"/>
              </a:rPr>
              <a:t>Problem Statement</a:t>
            </a:r>
          </a:p>
        </p:txBody>
      </p:sp>
      <p:sp>
        <p:nvSpPr>
          <p:cNvPr id="17" name="Rectangle 16">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7DBD2A8-7411-D1CC-4B55-A87619F227F6}"/>
              </a:ext>
            </a:extLst>
          </p:cNvPr>
          <p:cNvSpPr>
            <a:spLocks noGrp="1"/>
          </p:cNvSpPr>
          <p:nvPr>
            <p:ph sz="quarter" idx="4"/>
          </p:nvPr>
        </p:nvSpPr>
        <p:spPr>
          <a:xfrm>
            <a:off x="581194" y="1896533"/>
            <a:ext cx="6309003" cy="3962266"/>
          </a:xfrm>
        </p:spPr>
        <p:txBody>
          <a:bodyPr vert="horz" lIns="91440" tIns="45720" rIns="91440" bIns="45720" rtlCol="0" anchor="ctr">
            <a:normAutofit/>
          </a:bodyPr>
          <a:lstStyle/>
          <a:p>
            <a:pPr marL="285750" indent="-285750">
              <a:buFont typeface="Wingdings 2" panose="05020102010507070707" pitchFamily="18" charset="2"/>
              <a:buChar char=""/>
            </a:pPr>
            <a:r>
              <a:rPr lang="en-US">
                <a:solidFill>
                  <a:schemeClr val="tx2"/>
                </a:solidFill>
              </a:rPr>
              <a:t>A significant number of individuals with pre-diabetes, Type-2 diabetes, and gestational diabetes go undiagnosed, often until complications arise.</a:t>
            </a:r>
          </a:p>
          <a:p>
            <a:pPr marL="285750" indent="-285750">
              <a:buFont typeface="Wingdings 2" panose="05020102010507070707" pitchFamily="18" charset="2"/>
              <a:buChar char=""/>
            </a:pPr>
            <a:r>
              <a:rPr lang="en-US">
                <a:solidFill>
                  <a:schemeClr val="tx2"/>
                </a:solidFill>
              </a:rPr>
              <a:t>Delayed diagnosis can lead to severe complications, including cardiovascular disease, nerve damage, and kidney failure, increasing the burden on healthcare systems.</a:t>
            </a:r>
          </a:p>
          <a:p>
            <a:pPr marL="285750" indent="-285750">
              <a:buFont typeface="Wingdings 2" panose="05020102010507070707" pitchFamily="18" charset="2"/>
              <a:buChar char=""/>
            </a:pPr>
            <a:r>
              <a:rPr lang="en-US">
                <a:solidFill>
                  <a:schemeClr val="tx2"/>
                </a:solidFill>
              </a:rPr>
              <a:t>Existing diagnostic methods often fail to identify at-risk individuals early enough, especially in communities with limited access to healthcare.</a:t>
            </a:r>
          </a:p>
          <a:p>
            <a:pPr marL="285750" indent="-285750">
              <a:buFont typeface="Wingdings 2" panose="05020102010507070707" pitchFamily="18" charset="2"/>
              <a:buChar char=""/>
            </a:pPr>
            <a:r>
              <a:rPr lang="en-US">
                <a:solidFill>
                  <a:schemeClr val="tx2"/>
                </a:solidFill>
              </a:rPr>
              <a:t>There is a critical need for more accessible, accurate, and early detection methods to prevent the progression of diabetes and reduce healthcare costs.</a:t>
            </a:r>
          </a:p>
          <a:p>
            <a:pPr marL="285750" indent="-285750">
              <a:buFont typeface="Wingdings 2" panose="05020102010507070707" pitchFamily="18" charset="2"/>
              <a:buChar char=""/>
            </a:pPr>
            <a:endParaRPr lang="en-US">
              <a:solidFill>
                <a:schemeClr val="tx2"/>
              </a:solidFill>
            </a:endParaRPr>
          </a:p>
        </p:txBody>
      </p:sp>
      <p:pic>
        <p:nvPicPr>
          <p:cNvPr id="5" name="Picture 4" descr="Colourful pills stacked to make a bar graph">
            <a:extLst>
              <a:ext uri="{FF2B5EF4-FFF2-40B4-BE49-F238E27FC236}">
                <a16:creationId xmlns:a16="http://schemas.microsoft.com/office/drawing/2014/main" id="{B034DF2B-A09A-B8D0-1A14-8486BC6B230C}"/>
              </a:ext>
            </a:extLst>
          </p:cNvPr>
          <p:cNvPicPr>
            <a:picLocks noChangeAspect="1"/>
          </p:cNvPicPr>
          <p:nvPr/>
        </p:nvPicPr>
        <p:blipFill>
          <a:blip r:embed="rId2"/>
          <a:srcRect l="35904" r="17275" b="6"/>
          <a:stretch/>
        </p:blipFill>
        <p:spPr>
          <a:xfrm>
            <a:off x="7521283" y="10"/>
            <a:ext cx="4670717" cy="6857990"/>
          </a:xfrm>
          <a:prstGeom prst="rect">
            <a:avLst/>
          </a:prstGeom>
        </p:spPr>
      </p:pic>
    </p:spTree>
    <p:extLst>
      <p:ext uri="{BB962C8B-B14F-4D97-AF65-F5344CB8AC3E}">
        <p14:creationId xmlns:p14="http://schemas.microsoft.com/office/powerpoint/2010/main" val="267365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581193" y="702156"/>
            <a:ext cx="4076153" cy="5156642"/>
          </a:xfrm>
        </p:spPr>
        <p:txBody>
          <a:bodyPr vert="horz" lIns="91440" tIns="45720" rIns="91440" bIns="45720" rtlCol="0" anchor="ctr">
            <a:normAutofit/>
          </a:bodyPr>
          <a:lstStyle/>
          <a:p>
            <a:r>
              <a:rPr lang="en-US" b="0" kern="1200" cap="all">
                <a:solidFill>
                  <a:schemeClr val="tx2"/>
                </a:solidFill>
                <a:latin typeface="+mj-lt"/>
                <a:ea typeface="+mj-ea"/>
                <a:cs typeface="+mj-cs"/>
              </a:rPr>
              <a:t>Proposed work</a:t>
            </a:r>
          </a:p>
        </p:txBody>
      </p:sp>
      <p:sp>
        <p:nvSpPr>
          <p:cNvPr id="16" name="Rectangle 15">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4776743" y="702156"/>
            <a:ext cx="6484091" cy="5156643"/>
          </a:xfrm>
        </p:spPr>
        <p:txBody>
          <a:bodyPr vert="horz" lIns="91440" tIns="45720" rIns="91440" bIns="45720" rtlCol="0" anchor="ctr">
            <a:normAutofit/>
          </a:bodyPr>
          <a:lstStyle/>
          <a:p>
            <a:pPr marL="285750" indent="-285750">
              <a:buFont typeface="Wingdings 2" panose="05020102010507070707" pitchFamily="18" charset="2"/>
              <a:buChar char=""/>
            </a:pPr>
            <a:r>
              <a:rPr lang="en-US">
                <a:effectLst/>
              </a:rPr>
              <a:t>Data Collection &amp; Preprocessing</a:t>
            </a:r>
          </a:p>
          <a:p>
            <a:pPr marL="285750" indent="-285750">
              <a:buFont typeface="Wingdings 2" panose="05020102010507070707" pitchFamily="18" charset="2"/>
              <a:buChar char=""/>
            </a:pPr>
            <a:r>
              <a:rPr lang="en-US">
                <a:effectLst/>
              </a:rPr>
              <a:t>Model Training &amp; Validation</a:t>
            </a:r>
          </a:p>
          <a:p>
            <a:pPr marL="285750" indent="-285750">
              <a:buFont typeface="Wingdings 2" panose="05020102010507070707" pitchFamily="18" charset="2"/>
              <a:buChar char=""/>
            </a:pPr>
            <a:r>
              <a:rPr lang="en-US">
                <a:effectLst/>
              </a:rPr>
              <a:t>Model Development</a:t>
            </a:r>
          </a:p>
          <a:p>
            <a:pPr marL="285750" indent="-285750">
              <a:buFont typeface="Wingdings 2" panose="05020102010507070707" pitchFamily="18" charset="2"/>
              <a:buChar char=""/>
            </a:pPr>
            <a:r>
              <a:rPr lang="en-US">
                <a:effectLst/>
              </a:rPr>
              <a:t>Application Development</a:t>
            </a:r>
          </a:p>
          <a:p>
            <a:pPr marL="285750" indent="-285750">
              <a:buFont typeface="Wingdings 2" panose="05020102010507070707" pitchFamily="18" charset="2"/>
              <a:buChar char=""/>
            </a:pPr>
            <a:r>
              <a:rPr lang="en-US">
                <a:effectLst/>
              </a:rPr>
              <a:t>Performance Evaluation</a:t>
            </a:r>
          </a:p>
          <a:p>
            <a:pPr>
              <a:buFont typeface="Wingdings 2" panose="05020102010507070707" pitchFamily="18" charset="2"/>
              <a:buChar char=""/>
            </a:pPr>
            <a:endParaRPr lang="en-US">
              <a:effectLst/>
            </a:endParaRPr>
          </a:p>
          <a:p>
            <a:pPr marL="285750" indent="-285750">
              <a:buFont typeface="Wingdings 2" panose="05020102010507070707" pitchFamily="18" charset="2"/>
              <a:buChar char=""/>
            </a:pPr>
            <a:endParaRPr lang="en-US">
              <a:effectLst/>
            </a:endParaRPr>
          </a:p>
        </p:txBody>
      </p:sp>
    </p:spTree>
    <p:extLst>
      <p:ext uri="{BB962C8B-B14F-4D97-AF65-F5344CB8AC3E}">
        <p14:creationId xmlns:p14="http://schemas.microsoft.com/office/powerpoint/2010/main" val="1605306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B79B-31EA-C25A-42C5-763E03A53A42}"/>
              </a:ext>
            </a:extLst>
          </p:cNvPr>
          <p:cNvSpPr>
            <a:spLocks noGrp="1"/>
          </p:cNvSpPr>
          <p:nvPr>
            <p:ph type="ctrTitle"/>
          </p:nvPr>
        </p:nvSpPr>
        <p:spPr>
          <a:xfrm>
            <a:off x="436882" y="629920"/>
            <a:ext cx="11112213" cy="861272"/>
          </a:xfrm>
        </p:spPr>
        <p:txBody>
          <a:bodyPr/>
          <a:lstStyle/>
          <a:p>
            <a:r>
              <a:rPr lang="en-US"/>
              <a:t>Proposed work</a:t>
            </a:r>
          </a:p>
        </p:txBody>
      </p:sp>
      <p:sp>
        <p:nvSpPr>
          <p:cNvPr id="3" name="Subtitle 2">
            <a:extLst>
              <a:ext uri="{FF2B5EF4-FFF2-40B4-BE49-F238E27FC236}">
                <a16:creationId xmlns:a16="http://schemas.microsoft.com/office/drawing/2014/main" id="{BC2F7CA9-1BC6-23D4-BB51-A5F6BA3F69AF}"/>
              </a:ext>
            </a:extLst>
          </p:cNvPr>
          <p:cNvSpPr>
            <a:spLocks noGrp="1"/>
          </p:cNvSpPr>
          <p:nvPr>
            <p:ph type="subTitle" idx="1"/>
          </p:nvPr>
        </p:nvSpPr>
        <p:spPr>
          <a:xfrm>
            <a:off x="436881" y="1704437"/>
            <a:ext cx="11112213" cy="4264879"/>
          </a:xfrm>
        </p:spPr>
        <p:txBody>
          <a:bodyPr/>
          <a:lstStyle/>
          <a:p>
            <a:pPr marL="342900" indent="-342900">
              <a:buFont typeface="+mj-lt"/>
              <a:buAutoNum type="arabicPeriod"/>
            </a:pPr>
            <a:r>
              <a:rPr lang="en-US" b="1">
                <a:solidFill>
                  <a:srgbClr val="0E0E0E"/>
                </a:solidFill>
                <a:effectLst/>
                <a:latin typeface=".SF NS"/>
              </a:rPr>
              <a:t>Data Collection &amp; Preprocessing:</a:t>
            </a:r>
            <a:r>
              <a:rPr lang="en-US" b="1">
                <a:solidFill>
                  <a:srgbClr val="0E0E0E"/>
                </a:solidFill>
                <a:latin typeface=".SF NS"/>
              </a:rPr>
              <a:t> </a:t>
            </a:r>
            <a:r>
              <a:rPr lang="en-US">
                <a:solidFill>
                  <a:srgbClr val="0E0E0E"/>
                </a:solidFill>
                <a:effectLst/>
                <a:latin typeface=".SF NS"/>
              </a:rPr>
              <a:t>Assemble and preprocess a diverse dataset, including demographic information, lifestyle factors, and biometric measurements (e.g., age, ethnicity, weight, glucose levels, gender).</a:t>
            </a:r>
          </a:p>
          <a:p>
            <a:pPr marL="342900" indent="-342900">
              <a:buFont typeface="+mj-lt"/>
              <a:buAutoNum type="arabicPeriod"/>
            </a:pPr>
            <a:r>
              <a:rPr lang="en-US" b="1">
                <a:solidFill>
                  <a:srgbClr val="0E0E0E"/>
                </a:solidFill>
                <a:effectLst/>
                <a:latin typeface=".SF NS"/>
              </a:rPr>
              <a:t>Model Training &amp; Validation:</a:t>
            </a:r>
            <a:r>
              <a:rPr lang="en-US" b="1">
                <a:solidFill>
                  <a:srgbClr val="0E0E0E"/>
                </a:solidFill>
                <a:latin typeface=".SF NS"/>
              </a:rPr>
              <a:t> </a:t>
            </a:r>
            <a:r>
              <a:rPr lang="en-US">
                <a:solidFill>
                  <a:srgbClr val="0E0E0E"/>
                </a:solidFill>
                <a:effectLst/>
                <a:latin typeface=".SF NS"/>
              </a:rPr>
              <a:t>Train and validate the model using advanced machine learning techniques, aiming for high accuracy, sensitivity, and specificity.</a:t>
            </a:r>
          </a:p>
          <a:p>
            <a:pPr marL="342900" indent="-342900">
              <a:buFont typeface="+mj-lt"/>
              <a:buAutoNum type="arabicPeriod"/>
            </a:pPr>
            <a:r>
              <a:rPr lang="en-US" b="1">
                <a:solidFill>
                  <a:srgbClr val="0E0E0E"/>
                </a:solidFill>
                <a:effectLst/>
                <a:latin typeface=".SF NS"/>
              </a:rPr>
              <a:t>Model Development:</a:t>
            </a:r>
            <a:r>
              <a:rPr lang="en-US" b="1">
                <a:solidFill>
                  <a:srgbClr val="0E0E0E"/>
                </a:solidFill>
                <a:latin typeface=".SF NS"/>
              </a:rPr>
              <a:t> </a:t>
            </a:r>
            <a:r>
              <a:rPr lang="en-US">
                <a:solidFill>
                  <a:srgbClr val="0E0E0E"/>
                </a:solidFill>
                <a:effectLst/>
                <a:latin typeface=".SF NS"/>
              </a:rPr>
              <a:t>Create a machine learning model to predict the likelihood of pre-diabetes, type 2 diabetes, or gestational diabetes based on individual user data.</a:t>
            </a:r>
          </a:p>
          <a:p>
            <a:pPr marL="342900" indent="-342900">
              <a:buFont typeface="+mj-lt"/>
              <a:buAutoNum type="arabicPeriod"/>
            </a:pPr>
            <a:r>
              <a:rPr lang="en-US" b="1">
                <a:solidFill>
                  <a:srgbClr val="0E0E0E"/>
                </a:solidFill>
                <a:effectLst/>
                <a:latin typeface=".SF NS"/>
              </a:rPr>
              <a:t>Application Development:</a:t>
            </a:r>
            <a:r>
              <a:rPr lang="en-US" b="1">
                <a:solidFill>
                  <a:srgbClr val="0E0E0E"/>
                </a:solidFill>
                <a:latin typeface=".SF NS"/>
              </a:rPr>
              <a:t> </a:t>
            </a:r>
            <a:r>
              <a:rPr lang="en-US">
                <a:solidFill>
                  <a:srgbClr val="0E0E0E"/>
                </a:solidFill>
                <a:effectLst/>
                <a:latin typeface=".SF NS"/>
              </a:rPr>
              <a:t>Integrate the model into a user-friendly application, ensuring easy access for healthcare providers and individuals.</a:t>
            </a:r>
          </a:p>
          <a:p>
            <a:pPr marL="342900" indent="-342900">
              <a:buFont typeface="+mj-lt"/>
              <a:buAutoNum type="arabicPeriod"/>
            </a:pPr>
            <a:r>
              <a:rPr lang="en-US" b="1">
                <a:solidFill>
                  <a:srgbClr val="0E0E0E"/>
                </a:solidFill>
                <a:effectLst/>
                <a:latin typeface=".SF NS"/>
              </a:rPr>
              <a:t>Performance Evaluation:</a:t>
            </a:r>
            <a:r>
              <a:rPr lang="en-US" b="1">
                <a:solidFill>
                  <a:srgbClr val="0E0E0E"/>
                </a:solidFill>
                <a:latin typeface=".SF NS"/>
              </a:rPr>
              <a:t> </a:t>
            </a:r>
            <a:r>
              <a:rPr lang="en-US">
                <a:solidFill>
                  <a:srgbClr val="0E0E0E"/>
                </a:solidFill>
                <a:effectLst/>
                <a:latin typeface=".SF NS"/>
              </a:rPr>
              <a:t>Compare the model’s performance with existing diagnostic methods to assess its effectiveness and reliability.</a:t>
            </a:r>
          </a:p>
          <a:p>
            <a:pPr marL="342900" indent="-342900">
              <a:buFont typeface="+mj-lt"/>
              <a:buAutoNum type="arabicPeriod"/>
            </a:pPr>
            <a:endParaRPr lang="en-US"/>
          </a:p>
        </p:txBody>
      </p:sp>
    </p:spTree>
    <p:extLst>
      <p:ext uri="{BB962C8B-B14F-4D97-AF65-F5344CB8AC3E}">
        <p14:creationId xmlns:p14="http://schemas.microsoft.com/office/powerpoint/2010/main" val="3610198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B4650-1DF2-69EE-7A6D-2DC9D49ABDE9}"/>
              </a:ext>
            </a:extLst>
          </p:cNvPr>
          <p:cNvSpPr>
            <a:spLocks noGrp="1"/>
          </p:cNvSpPr>
          <p:nvPr>
            <p:ph type="title"/>
          </p:nvPr>
        </p:nvSpPr>
        <p:spPr/>
        <p:txBody>
          <a:bodyPr/>
          <a:lstStyle/>
          <a:p>
            <a:r>
              <a:rPr lang="en-US"/>
              <a:t>Methodology</a:t>
            </a:r>
          </a:p>
        </p:txBody>
      </p:sp>
      <p:sp>
        <p:nvSpPr>
          <p:cNvPr id="3" name="Content Placeholder 2">
            <a:extLst>
              <a:ext uri="{FF2B5EF4-FFF2-40B4-BE49-F238E27FC236}">
                <a16:creationId xmlns:a16="http://schemas.microsoft.com/office/drawing/2014/main" id="{5D2F51FC-FA14-9FEE-A962-182AA0CD174C}"/>
              </a:ext>
            </a:extLst>
          </p:cNvPr>
          <p:cNvSpPr>
            <a:spLocks noGrp="1"/>
          </p:cNvSpPr>
          <p:nvPr>
            <p:ph idx="1"/>
          </p:nvPr>
        </p:nvSpPr>
        <p:spPr>
          <a:xfrm>
            <a:off x="581192" y="3265424"/>
            <a:ext cx="11029615" cy="1937766"/>
          </a:xfrm>
        </p:spPr>
        <p:txBody>
          <a:bodyPr vert="horz" lIns="91440" tIns="45720" rIns="91440" bIns="45720" rtlCol="0" anchor="ctr">
            <a:noAutofit/>
          </a:bodyPr>
          <a:lstStyle/>
          <a:p>
            <a:pPr marL="305435" indent="-305435"/>
            <a:r>
              <a:rPr lang="en-US" sz="2000"/>
              <a:t>Model</a:t>
            </a:r>
          </a:p>
          <a:p>
            <a:pPr marL="629920" lvl="1" indent="-305435">
              <a:buFont typeface="Courier New,monospace" panose="05020102010507070707" pitchFamily="18" charset="2"/>
              <a:buChar char="o"/>
            </a:pPr>
            <a:r>
              <a:rPr lang="en-US" sz="2000"/>
              <a:t>Logistic Regression for interpretability (baseline)</a:t>
            </a:r>
          </a:p>
          <a:p>
            <a:pPr marL="629920" lvl="1" indent="-305435">
              <a:buFont typeface="Courier New,monospace" panose="05020102010507070707" pitchFamily="18" charset="2"/>
              <a:buChar char="o"/>
            </a:pPr>
            <a:r>
              <a:rPr lang="en-US" sz="2000"/>
              <a:t>Random Forest or </a:t>
            </a:r>
            <a:r>
              <a:rPr lang="en-US" sz="2000" err="1"/>
              <a:t>XGBoost</a:t>
            </a:r>
            <a:r>
              <a:rPr lang="en-US" sz="2000"/>
              <a:t> for a balanced approach between performance and interpretability</a:t>
            </a:r>
          </a:p>
          <a:p>
            <a:pPr marL="629920" lvl="1" indent="-305435">
              <a:buFont typeface="Courier New,monospace" panose="05020102010507070707" pitchFamily="18" charset="2"/>
              <a:buChar char="o"/>
            </a:pPr>
            <a:r>
              <a:rPr lang="en-US" sz="2000"/>
              <a:t>Deep Neural Networks if our data becomes too large to handle or if we decide to include image data (i.e. retinal scans)</a:t>
            </a:r>
          </a:p>
          <a:p>
            <a:pPr marL="305435" indent="-305435"/>
            <a:r>
              <a:rPr lang="en-US" sz="2000"/>
              <a:t>Metrics for Comparison</a:t>
            </a:r>
          </a:p>
          <a:p>
            <a:pPr marL="629920" lvl="1" indent="-305435">
              <a:buFont typeface="Courier New" panose="05020102010507070707" pitchFamily="18" charset="2"/>
              <a:buChar char="o"/>
            </a:pPr>
            <a:r>
              <a:rPr lang="en-US" sz="2000"/>
              <a:t>Accuracy, sensitivity, specificity, F1-score, AUC-ROC, etc.</a:t>
            </a:r>
          </a:p>
          <a:p>
            <a:pPr marL="629920" lvl="1" indent="-305435">
              <a:buFont typeface="Courier New" panose="05020102010507070707" pitchFamily="18" charset="2"/>
              <a:buChar char="o"/>
            </a:pPr>
            <a:endParaRPr lang="en-US"/>
          </a:p>
          <a:p>
            <a:pPr marL="305435" indent="-305435"/>
            <a:endParaRPr lang="en-US"/>
          </a:p>
        </p:txBody>
      </p:sp>
    </p:spTree>
    <p:extLst>
      <p:ext uri="{BB962C8B-B14F-4D97-AF65-F5344CB8AC3E}">
        <p14:creationId xmlns:p14="http://schemas.microsoft.com/office/powerpoint/2010/main" val="4201594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F3EFB-3839-9A7F-4666-D44560DCCF43}"/>
              </a:ext>
            </a:extLst>
          </p:cNvPr>
          <p:cNvSpPr>
            <a:spLocks noGrp="1"/>
          </p:cNvSpPr>
          <p:nvPr>
            <p:ph type="ctrTitle"/>
          </p:nvPr>
        </p:nvSpPr>
        <p:spPr>
          <a:xfrm>
            <a:off x="436882" y="629920"/>
            <a:ext cx="10974830" cy="1089152"/>
          </a:xfrm>
        </p:spPr>
        <p:txBody>
          <a:bodyPr/>
          <a:lstStyle/>
          <a:p>
            <a:r>
              <a:rPr lang="en-US"/>
              <a:t>Datasets</a:t>
            </a:r>
          </a:p>
        </p:txBody>
      </p:sp>
      <p:sp>
        <p:nvSpPr>
          <p:cNvPr id="3" name="Subtitle 2">
            <a:extLst>
              <a:ext uri="{FF2B5EF4-FFF2-40B4-BE49-F238E27FC236}">
                <a16:creationId xmlns:a16="http://schemas.microsoft.com/office/drawing/2014/main" id="{F8E1DF03-57AD-943B-B52F-EEA978650885}"/>
              </a:ext>
            </a:extLst>
          </p:cNvPr>
          <p:cNvSpPr>
            <a:spLocks noGrp="1"/>
          </p:cNvSpPr>
          <p:nvPr>
            <p:ph type="subTitle" idx="1"/>
          </p:nvPr>
        </p:nvSpPr>
        <p:spPr>
          <a:xfrm>
            <a:off x="436880" y="1950719"/>
            <a:ext cx="10974829" cy="4408039"/>
          </a:xfrm>
        </p:spPr>
        <p:txBody>
          <a:bodyPr/>
          <a:lstStyle/>
          <a:p>
            <a:pPr marL="342900" indent="-342900">
              <a:buFont typeface="+mj-lt"/>
              <a:buAutoNum type="arabicPeriod"/>
            </a:pPr>
            <a:r>
              <a:rPr lang="en-US" b="1">
                <a:latin typeface=".SF NS"/>
              </a:rPr>
              <a:t>Diabetes prediction dataset</a:t>
            </a:r>
            <a:r>
              <a:rPr lang="en-US">
                <a:latin typeface=".SF NS"/>
              </a:rPr>
              <a:t>: </a:t>
            </a:r>
            <a:r>
              <a:rPr lang="en-US">
                <a:solidFill>
                  <a:srgbClr val="0E0E0E"/>
                </a:solidFill>
                <a:effectLst/>
                <a:latin typeface=".SF NS"/>
              </a:rPr>
              <a:t>This dataset includes medical and demographic data from patients, along with their diabetes status (positive or negative). Some of the key features are Age</a:t>
            </a:r>
            <a:r>
              <a:rPr lang="en-US">
                <a:solidFill>
                  <a:srgbClr val="0E0E0E"/>
                </a:solidFill>
                <a:latin typeface=".SF NS"/>
              </a:rPr>
              <a:t>, </a:t>
            </a:r>
            <a:r>
              <a:rPr lang="en-US">
                <a:solidFill>
                  <a:srgbClr val="0E0E0E"/>
                </a:solidFill>
                <a:effectLst/>
                <a:latin typeface=".SF NS"/>
              </a:rPr>
              <a:t>Gender</a:t>
            </a:r>
            <a:r>
              <a:rPr lang="en-US">
                <a:solidFill>
                  <a:srgbClr val="0E0E0E"/>
                </a:solidFill>
                <a:latin typeface=".SF NS"/>
              </a:rPr>
              <a:t>, </a:t>
            </a:r>
            <a:r>
              <a:rPr lang="en-US">
                <a:solidFill>
                  <a:srgbClr val="0E0E0E"/>
                </a:solidFill>
                <a:effectLst/>
                <a:latin typeface=".SF NS"/>
              </a:rPr>
              <a:t>Body Mass Index (BMI)</a:t>
            </a:r>
            <a:r>
              <a:rPr lang="en-US">
                <a:solidFill>
                  <a:srgbClr val="0E0E0E"/>
                </a:solidFill>
                <a:latin typeface=".SF NS"/>
              </a:rPr>
              <a:t>, </a:t>
            </a:r>
            <a:r>
              <a:rPr lang="en-US">
                <a:solidFill>
                  <a:srgbClr val="0E0E0E"/>
                </a:solidFill>
                <a:effectLst/>
                <a:latin typeface=".SF NS"/>
              </a:rPr>
              <a:t>Hypertension</a:t>
            </a:r>
            <a:r>
              <a:rPr lang="en-US">
                <a:solidFill>
                  <a:srgbClr val="0E0E0E"/>
                </a:solidFill>
                <a:latin typeface=".SF NS"/>
              </a:rPr>
              <a:t>, </a:t>
            </a:r>
            <a:r>
              <a:rPr lang="en-US">
                <a:solidFill>
                  <a:srgbClr val="0E0E0E"/>
                </a:solidFill>
                <a:effectLst/>
                <a:latin typeface=".SF NS"/>
              </a:rPr>
              <a:t>Heart Disease</a:t>
            </a:r>
            <a:r>
              <a:rPr lang="en-US">
                <a:solidFill>
                  <a:srgbClr val="0E0E0E"/>
                </a:solidFill>
                <a:latin typeface=".SF NS"/>
              </a:rPr>
              <a:t>, </a:t>
            </a:r>
            <a:r>
              <a:rPr lang="en-US">
                <a:solidFill>
                  <a:srgbClr val="0E0E0E"/>
                </a:solidFill>
                <a:effectLst/>
                <a:latin typeface=".SF NS"/>
              </a:rPr>
              <a:t>Smoking History</a:t>
            </a:r>
            <a:r>
              <a:rPr lang="en-US">
                <a:solidFill>
                  <a:srgbClr val="0E0E0E"/>
                </a:solidFill>
                <a:latin typeface=".SF NS"/>
              </a:rPr>
              <a:t>, </a:t>
            </a:r>
            <a:r>
              <a:rPr lang="en-US">
                <a:solidFill>
                  <a:srgbClr val="0E0E0E"/>
                </a:solidFill>
                <a:effectLst/>
                <a:latin typeface=".SF NS"/>
              </a:rPr>
              <a:t>HbA1c Level and Blood Glucose Level.                                          </a:t>
            </a:r>
            <a:r>
              <a:rPr lang="en-US">
                <a:solidFill>
                  <a:srgbClr val="0E0E0E"/>
                </a:solidFill>
                <a:latin typeface=".SF NS"/>
              </a:rPr>
              <a:t>Link: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2"/>
              </a:rPr>
              <a:t>https://www.kaggle.com/datasets/iammustafatz/diabetes-prediction-dataset</a:t>
            </a:r>
            <a:r>
              <a:rPr lang="en-US" sz="1800">
                <a:effectLst/>
                <a:latin typeface="Aptos" panose="020B0004020202020204" pitchFamily="34" charset="0"/>
                <a:ea typeface="Aptos" panose="020B0004020202020204" pitchFamily="34" charset="0"/>
                <a:cs typeface="Aptos" panose="020B0004020202020204" pitchFamily="34" charset="0"/>
              </a:rPr>
              <a:t> </a:t>
            </a:r>
            <a:endParaRPr lang="en-US">
              <a:solidFill>
                <a:srgbClr val="0E0E0E"/>
              </a:solidFill>
              <a:effectLst/>
              <a:latin typeface=".SF NS"/>
            </a:endParaRPr>
          </a:p>
          <a:p>
            <a:pPr marL="342900" indent="-342900">
              <a:buFont typeface="+mj-lt"/>
              <a:buAutoNum type="arabicPeriod"/>
            </a:pPr>
            <a:r>
              <a:rPr lang="en-US" b="1">
                <a:solidFill>
                  <a:srgbClr val="0E0E0E"/>
                </a:solidFill>
                <a:latin typeface=".SF NS"/>
                <a:ea typeface="Aptos" panose="020B0004020202020204" pitchFamily="34" charset="0"/>
                <a:cs typeface="Aptos" panose="020B0004020202020204" pitchFamily="34" charset="0"/>
              </a:rPr>
              <a:t>Diabetes dataset: </a:t>
            </a:r>
            <a:r>
              <a:rPr lang="en-US">
                <a:solidFill>
                  <a:srgbClr val="0E0E0E"/>
                </a:solidFill>
                <a:latin typeface=".SF NS"/>
                <a:ea typeface="Aptos" panose="020B0004020202020204" pitchFamily="34" charset="0"/>
                <a:cs typeface="Aptos" panose="020B0004020202020204" pitchFamily="34" charset="0"/>
              </a:rPr>
              <a:t>The dataset is from the National Institute of Diabetes and Digestive and Kidney Diseases, focuses on predicting diabetes in Pima Indian females aged 21 and older. It includes various medical predictors like age, BMI, and blood glucose levels, with the outcome variable indicating whether a patient has diabetes. Link: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3"/>
              </a:rPr>
              <a:t>https://www.kaggle.com/datasets/akshaydattatraykhare/diabetes-dataset</a:t>
            </a:r>
            <a:r>
              <a:rPr lang="en-US" sz="1800">
                <a:effectLst/>
                <a:latin typeface="Aptos" panose="020B0004020202020204" pitchFamily="34" charset="0"/>
                <a:ea typeface="Aptos" panose="020B0004020202020204" pitchFamily="34" charset="0"/>
                <a:cs typeface="Aptos" panose="020B0004020202020204" pitchFamily="34" charset="0"/>
              </a:rPr>
              <a:t> </a:t>
            </a:r>
            <a:endParaRPr lang="en-US">
              <a:solidFill>
                <a:srgbClr val="0E0E0E"/>
              </a:solidFill>
              <a:latin typeface=".SF NS"/>
              <a:ea typeface="Aptos" panose="020B0004020202020204" pitchFamily="34" charset="0"/>
              <a:cs typeface="Aptos" panose="020B0004020202020204" pitchFamily="34" charset="0"/>
            </a:endParaRPr>
          </a:p>
          <a:p>
            <a:pPr marL="342900" indent="-342900">
              <a:buFont typeface="+mj-lt"/>
              <a:buAutoNum type="arabicPeriod"/>
            </a:pPr>
            <a:r>
              <a:rPr lang="en-US" b="1" i="0" u="none" strike="noStrike">
                <a:solidFill>
                  <a:srgbClr val="202124"/>
                </a:solidFill>
                <a:effectLst/>
                <a:latin typeface=".SF NS"/>
              </a:rPr>
              <a:t>Diabetes Health Indicators Dataset: </a:t>
            </a:r>
            <a:r>
              <a:rPr lang="en-US">
                <a:solidFill>
                  <a:srgbClr val="0E0E0E"/>
                </a:solidFill>
                <a:effectLst/>
                <a:latin typeface=".SF NS"/>
              </a:rPr>
              <a:t>The BRFSS, a CDC health survey, has data from 2015 with 441,455 responses and 330 features. For this project, three datasets were used, focusing on diabetes. These datasets vary in balance and target variable classes, with feature variables derived from survey responses or calculated metrics. This dataset will be useful f</a:t>
            </a:r>
            <a:r>
              <a:rPr lang="en-US">
                <a:solidFill>
                  <a:srgbClr val="0E0E0E"/>
                </a:solidFill>
                <a:latin typeface=".SF NS"/>
                <a:ea typeface="Aptos" panose="020B0004020202020204" pitchFamily="34" charset="0"/>
                <a:cs typeface="Aptos" panose="020B0004020202020204" pitchFamily="34" charset="0"/>
              </a:rPr>
              <a:t>or health indicators to enhance the model such as physical activity and dietary habits. Link: </a:t>
            </a:r>
            <a:r>
              <a:rPr lang="en-US">
                <a:solidFill>
                  <a:srgbClr val="0E0E0E"/>
                </a:solidFill>
                <a:latin typeface=".SF NS"/>
                <a:ea typeface="Aptos" panose="020B0004020202020204" pitchFamily="34" charset="0"/>
                <a:cs typeface="Aptos" panose="020B0004020202020204" pitchFamily="34" charset="0"/>
                <a:hlinkClick r:id="rId4"/>
              </a:rPr>
              <a:t>https://</a:t>
            </a:r>
            <a:r>
              <a:rPr lang="en-US" err="1">
                <a:solidFill>
                  <a:srgbClr val="0E0E0E"/>
                </a:solidFill>
                <a:latin typeface=".SF NS"/>
                <a:ea typeface="Aptos" panose="020B0004020202020204" pitchFamily="34" charset="0"/>
                <a:cs typeface="Aptos" panose="020B0004020202020204" pitchFamily="34" charset="0"/>
                <a:hlinkClick r:id="rId4"/>
              </a:rPr>
              <a:t>www.kaggle.com</a:t>
            </a:r>
            <a:r>
              <a:rPr lang="en-US">
                <a:solidFill>
                  <a:srgbClr val="0E0E0E"/>
                </a:solidFill>
                <a:latin typeface=".SF NS"/>
                <a:ea typeface="Aptos" panose="020B0004020202020204" pitchFamily="34" charset="0"/>
                <a:cs typeface="Aptos" panose="020B0004020202020204" pitchFamily="34" charset="0"/>
                <a:hlinkClick r:id="rId4"/>
              </a:rPr>
              <a:t>/datasets/</a:t>
            </a:r>
            <a:r>
              <a:rPr lang="en-US" err="1">
                <a:solidFill>
                  <a:srgbClr val="0E0E0E"/>
                </a:solidFill>
                <a:latin typeface=".SF NS"/>
                <a:ea typeface="Aptos" panose="020B0004020202020204" pitchFamily="34" charset="0"/>
                <a:cs typeface="Aptos" panose="020B0004020202020204" pitchFamily="34" charset="0"/>
                <a:hlinkClick r:id="rId4"/>
              </a:rPr>
              <a:t>alexteboul</a:t>
            </a:r>
            <a:r>
              <a:rPr lang="en-US">
                <a:solidFill>
                  <a:srgbClr val="0E0E0E"/>
                </a:solidFill>
                <a:latin typeface=".SF NS"/>
                <a:ea typeface="Aptos" panose="020B0004020202020204" pitchFamily="34" charset="0"/>
                <a:cs typeface="Aptos" panose="020B0004020202020204" pitchFamily="34" charset="0"/>
                <a:hlinkClick r:id="rId4"/>
              </a:rPr>
              <a:t>/diabetes-health-indicators-dataset</a:t>
            </a:r>
            <a:endParaRPr lang="en-US">
              <a:solidFill>
                <a:schemeClr val="bg1"/>
              </a:solidFill>
              <a:latin typeface="Aptos" panose="020B0004020202020204" pitchFamily="34" charset="0"/>
              <a:ea typeface="Aptos" panose="020B0004020202020204" pitchFamily="34" charset="0"/>
              <a:cs typeface="Aptos" panose="020B0004020202020204" pitchFamily="34" charset="0"/>
            </a:endParaRPr>
          </a:p>
          <a:p>
            <a:pPr marL="342900" indent="-342900">
              <a:buFont typeface="+mj-lt"/>
              <a:buAutoNum type="arabicPeriod"/>
            </a:pPr>
            <a:endParaRPr lang="en-US" sz="1800">
              <a:effectLst/>
              <a:latin typeface="Aptos" panose="020B0004020202020204" pitchFamily="34" charset="0"/>
              <a:ea typeface="Aptos" panose="020B0004020202020204" pitchFamily="34" charset="0"/>
              <a:cs typeface="Aptos" panose="020B0004020202020204" pitchFamily="34" charset="0"/>
            </a:endParaRPr>
          </a:p>
          <a:p>
            <a:endParaRPr lang="en-US" sz="1800">
              <a:effectLst/>
              <a:latin typeface="Aptos" panose="020B0004020202020204" pitchFamily="34" charset="0"/>
              <a:ea typeface="MS Mincho" panose="02020609040205080304" pitchFamily="49" charset="-128"/>
              <a:cs typeface="Arial" panose="020B0604020202020204" pitchFamily="34" charset="0"/>
            </a:endParaRPr>
          </a:p>
          <a:p>
            <a:endParaRPr lang="en-US">
              <a:solidFill>
                <a:srgbClr val="0E0E0E"/>
              </a:solidFill>
              <a:effectLst/>
              <a:latin typeface=".SF NS"/>
            </a:endParaRPr>
          </a:p>
          <a:p>
            <a:r>
              <a:rPr lang="en-US">
                <a:solidFill>
                  <a:srgbClr val="0E0E0E"/>
                </a:solidFill>
                <a:effectLst/>
                <a:latin typeface=".SF NS"/>
              </a:rPr>
              <a:t>   </a:t>
            </a:r>
          </a:p>
          <a:p>
            <a:pPr marL="342900" indent="-342900">
              <a:buFont typeface="+mj-lt"/>
              <a:buAutoNum type="arabicPeriod"/>
            </a:pPr>
            <a:endParaRPr lang="en-US"/>
          </a:p>
        </p:txBody>
      </p:sp>
    </p:spTree>
    <p:extLst>
      <p:ext uri="{BB962C8B-B14F-4D97-AF65-F5344CB8AC3E}">
        <p14:creationId xmlns:p14="http://schemas.microsoft.com/office/powerpoint/2010/main" val="975239779"/>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26303C-A89C-422C-9097-BDF7002EFC54}">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E679C34-122C-4127-90D9-C271AEE94CE4}">
  <ds:schemaRefs>
    <ds:schemaRef ds:uri="http://schemas.microsoft.com/sharepoint/v3/contenttype/forms"/>
  </ds:schemaRefs>
</ds:datastoreItem>
</file>

<file path=customXml/itemProps3.xml><?xml version="1.0" encoding="utf-8"?>
<ds:datastoreItem xmlns:ds="http://schemas.openxmlformats.org/officeDocument/2006/customXml" ds:itemID="{50437772-7826-4CEE-8E78-517B414A425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DividendVTI</Template>
  <Application>Microsoft Office PowerPoint</Application>
  <PresentationFormat>Widescreen</PresentationFormat>
  <Slides>13</Slides>
  <Notes>3</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DividendVTI</vt:lpstr>
      <vt:lpstr>Real-Time AI powered Health coaching for diabetes</vt:lpstr>
      <vt:lpstr>Team Members and RoleS </vt:lpstr>
      <vt:lpstr>Agenda </vt:lpstr>
      <vt:lpstr>Introduction</vt:lpstr>
      <vt:lpstr>Problem Statement</vt:lpstr>
      <vt:lpstr>Proposed work</vt:lpstr>
      <vt:lpstr>Proposed work</vt:lpstr>
      <vt:lpstr>Methodology</vt:lpstr>
      <vt:lpstr>Datasets</vt:lpstr>
      <vt:lpstr>Existing works</vt:lpstr>
      <vt:lpstr>novelty </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revision>156</cp:revision>
  <dcterms:created xsi:type="dcterms:W3CDTF">2024-08-31T03:46:37Z</dcterms:created>
  <dcterms:modified xsi:type="dcterms:W3CDTF">2024-09-01T20:20:37Z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